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9" r:id="rId16"/>
    <p:sldId id="267" r:id="rId17"/>
    <p:sldId id="268"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0DAF61AA-5A98-4049-A93E-477E5505141A}" type="datetimeFigureOut">
              <a:rPr lang="en-US" smtClean="0"/>
              <a:t>1/26/2024</a:t>
            </a:fld>
            <a:endParaRPr lang="en-US" dirty="0"/>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24658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de-DE"/>
              <a:t>Mastertitelformat bearbeiten</a:t>
            </a:r>
            <a:endParaRPr lang="en-US"/>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249648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984194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de-DE"/>
              <a:t>Mastertitelformat bearbeiten</a:t>
            </a:r>
            <a:endParaRPr lang="en-US"/>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755752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776649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de-DE"/>
              <a:t>Mastertitelformat bearbeiten</a:t>
            </a:r>
            <a:endParaRPr lang="en-US"/>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584184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210174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212226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endParaRPr lang="en-US"/>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160244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de-DE"/>
              <a:t>Mastertitelformat bearbeiten</a:t>
            </a:r>
            <a:endParaRPr lang="en-US"/>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58708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0DAF61AA-5A98-4049-A93E-477E5505141A}" type="datetimeFigureOut">
              <a:rPr lang="en-US" smtClean="0"/>
              <a:t>1/26/2024</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097955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47A131F-D5DE-41A5-B4CF-4F345319B40B}"/>
              </a:ext>
            </a:extLst>
          </p:cNvPr>
          <p:cNvSpPr/>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8" name="Freeform: Shape 7">
            <a:extLst>
              <a:ext uri="{FF2B5EF4-FFF2-40B4-BE49-F238E27FC236}">
                <a16:creationId xmlns:a16="http://schemas.microsoft.com/office/drawing/2014/main" id="{3AF4666D-BD98-40A5-A75F-478B982010B2}"/>
              </a:ext>
            </a:extLst>
          </p:cNvPr>
          <p:cNvSpPr/>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dirty="0">
                <a:solidFill>
                  <a:schemeClr val="tx1">
                    <a:lumMod val="65000"/>
                    <a:lumOff val="35000"/>
                  </a:schemeClr>
                </a:solidFill>
                <a:latin typeface="AvenirNext LT Pro Medium" panose="020B0504020202020204" pitchFamily="34" charset="0"/>
              </a:rPr>
              <a:t> </a:t>
            </a:r>
          </a:p>
        </p:txBody>
      </p:sp>
      <p:sp>
        <p:nvSpPr>
          <p:cNvPr id="9" name="Freeform: Shape 8">
            <a:extLst>
              <a:ext uri="{FF2B5EF4-FFF2-40B4-BE49-F238E27FC236}">
                <a16:creationId xmlns:a16="http://schemas.microsoft.com/office/drawing/2014/main" id="{68680585-71F9-4721-A998-4974171D2EB4}"/>
              </a:ext>
            </a:extLst>
          </p:cNvPr>
          <p:cNvSpPr/>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dirty="0">
                <a:solidFill>
                  <a:schemeClr val="tx1">
                    <a:lumMod val="65000"/>
                    <a:lumOff val="35000"/>
                  </a:schemeClr>
                </a:solidFill>
                <a:latin typeface="AvenirNext LT Pro Medium" panose="020B0504020202020204" pitchFamily="34" charset="0"/>
              </a:rPr>
              <a:t> </a:t>
            </a:r>
          </a:p>
        </p:txBody>
      </p:sp>
      <p:sp>
        <p:nvSpPr>
          <p:cNvPr id="10" name="Freeform: Shape 9">
            <a:extLst>
              <a:ext uri="{FF2B5EF4-FFF2-40B4-BE49-F238E27FC236}">
                <a16:creationId xmlns:a16="http://schemas.microsoft.com/office/drawing/2014/main" id="{12BC95C2-2EEC-4F59-ABA8-660B0D059CCF}"/>
              </a:ext>
            </a:extLst>
          </p:cNvPr>
          <p:cNvSpPr/>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aphic 141">
            <a:extLst>
              <a:ext uri="{FF2B5EF4-FFF2-40B4-BE49-F238E27FC236}">
                <a16:creationId xmlns:a16="http://schemas.microsoft.com/office/drawing/2014/main" id="{03E9870D-4BBA-43AF-8D44-BBADF020CFF6}"/>
              </a:ext>
            </a:extLst>
          </p:cNvPr>
          <p:cNvGrpSpPr/>
          <p:nvPr/>
        </p:nvGrpSpPr>
        <p:grpSpPr>
          <a:xfrm>
            <a:off x="10849" y="15178"/>
            <a:ext cx="2198951" cy="3331254"/>
            <a:chOff x="4473129" y="923925"/>
            <a:chExt cx="3308947" cy="5012817"/>
          </a:xfrm>
          <a:noFill/>
        </p:grpSpPr>
        <p:sp>
          <p:nvSpPr>
            <p:cNvPr id="12" name="Freeform: Shape 11">
              <a:extLst>
                <a:ext uri="{FF2B5EF4-FFF2-40B4-BE49-F238E27FC236}">
                  <a16:creationId xmlns:a16="http://schemas.microsoft.com/office/drawing/2014/main" id="{34BC5055-C77D-43CD-BB1D-A77B6779CDAD}"/>
                </a:ext>
              </a:extLst>
            </p:cNvPr>
            <p:cNvSpPr/>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3" name="Freeform: Shape 12">
              <a:extLst>
                <a:ext uri="{FF2B5EF4-FFF2-40B4-BE49-F238E27FC236}">
                  <a16:creationId xmlns:a16="http://schemas.microsoft.com/office/drawing/2014/main" id="{DB12D0B8-9385-489A-85AE-3D14AD0BA2FC}"/>
                </a:ext>
              </a:extLst>
            </p:cNvPr>
            <p:cNvSpPr/>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 name="Freeform: Shape 13">
              <a:extLst>
                <a:ext uri="{FF2B5EF4-FFF2-40B4-BE49-F238E27FC236}">
                  <a16:creationId xmlns:a16="http://schemas.microsoft.com/office/drawing/2014/main" id="{D158A14A-147E-4130-A5E2-38FD84B181AF}"/>
                </a:ext>
              </a:extLst>
            </p:cNvPr>
            <p:cNvSpPr/>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15" name="Freeform: Shape 14">
              <a:extLst>
                <a:ext uri="{FF2B5EF4-FFF2-40B4-BE49-F238E27FC236}">
                  <a16:creationId xmlns:a16="http://schemas.microsoft.com/office/drawing/2014/main" id="{75B8B1EB-5E2B-472C-AE60-2EC5961F16F9}"/>
                </a:ext>
              </a:extLst>
            </p:cNvPr>
            <p:cNvSpPr/>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 name="Freeform: Shape 15">
              <a:extLst>
                <a:ext uri="{FF2B5EF4-FFF2-40B4-BE49-F238E27FC236}">
                  <a16:creationId xmlns:a16="http://schemas.microsoft.com/office/drawing/2014/main" id="{B4F5BD77-58D7-4B61-A666-1B4139A63A28}"/>
                </a:ext>
              </a:extLst>
            </p:cNvPr>
            <p:cNvSpPr/>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F5CBEC6B-EDB6-40B8-8771-E5AF41B8D698}"/>
                </a:ext>
              </a:extLst>
            </p:cNvPr>
            <p:cNvSpPr/>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91BD0EE8-AA47-4044-9251-9F5A4B820120}"/>
                </a:ext>
              </a:extLst>
            </p:cNvPr>
            <p:cNvSpPr/>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9" name="Graphic 157">
            <a:extLst>
              <a:ext uri="{FF2B5EF4-FFF2-40B4-BE49-F238E27FC236}">
                <a16:creationId xmlns:a16="http://schemas.microsoft.com/office/drawing/2014/main" id="{C3279E8D-2BAA-4CB1-834B-09FADD54DE56}"/>
              </a:ext>
            </a:extLst>
          </p:cNvPr>
          <p:cNvGrpSpPr/>
          <p:nvPr/>
        </p:nvGrpSpPr>
        <p:grpSpPr>
          <a:xfrm>
            <a:off x="8610600" y="3276600"/>
            <a:ext cx="3529260" cy="3581399"/>
            <a:chOff x="4114800" y="1423987"/>
            <a:chExt cx="3961542" cy="4007547"/>
          </a:xfrm>
          <a:noFill/>
        </p:grpSpPr>
        <p:sp>
          <p:nvSpPr>
            <p:cNvPr id="20" name="Freeform: Shape 19">
              <a:extLst>
                <a:ext uri="{FF2B5EF4-FFF2-40B4-BE49-F238E27FC236}">
                  <a16:creationId xmlns:a16="http://schemas.microsoft.com/office/drawing/2014/main" id="{3456F18E-4F61-486D-9CD6-65B30372C534}"/>
                </a:ext>
              </a:extLst>
            </p:cNvPr>
            <p:cNvSpPr/>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318DDF45-08F0-46B6-A0B7-133735C94F47}"/>
                </a:ext>
              </a:extLst>
            </p:cNvPr>
            <p:cNvSpPr/>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9D0CC0F-710D-43F4-BC86-763767420133}"/>
                </a:ext>
              </a:extLst>
            </p:cNvPr>
            <p:cNvSpPr/>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6FB36AB6-CB81-495A-8A33-C0BCE67D6F23}"/>
                </a:ext>
              </a:extLst>
            </p:cNvPr>
            <p:cNvSpPr/>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1993F7E6-ABF6-482D-BEA5-B4E607DDB433}"/>
                </a:ext>
              </a:extLst>
            </p:cNvPr>
            <p:cNvSpPr/>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DCA0B097-C21A-40B4-95E4-2FFA9697F824}"/>
                </a:ext>
              </a:extLst>
            </p:cNvPr>
            <p:cNvSpPr/>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AB2AF0F5-7EAA-4BAB-8DE2-D84E124170FA}"/>
                </a:ext>
              </a:extLst>
            </p:cNvPr>
            <p:cNvSpPr/>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dirty="0"/>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n-US" sz="900" kern="1200" cap="all" spc="200" smtClean="0">
                <a:solidFill>
                  <a:schemeClr val="accent1"/>
                </a:solidFill>
                <a:latin typeface="+mn-lt"/>
                <a:ea typeface="+mn-ea"/>
                <a:cs typeface="Segoe UI Semilight" panose="020B0402040204020203" pitchFamily="34" charset="0"/>
              </a:defRPr>
            </a:lvl1pPr>
          </a:lstStyle>
          <a:p>
            <a:fld id="{0DAF61AA-5A98-4049-A93E-477E5505141A}" type="datetimeFigureOut">
              <a:rPr lang="en-US" smtClean="0"/>
              <a:pPr/>
              <a:t>1/26/2024</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900" kern="1200" cap="all" spc="200" dirty="0">
                <a:solidFill>
                  <a:schemeClr val="accent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9906000" y="6356350"/>
            <a:ext cx="1447800" cy="365125"/>
          </a:xfrm>
          <a:prstGeom prst="rect">
            <a:avLst/>
          </a:prstGeom>
        </p:spPr>
        <p:txBody>
          <a:bodyPr vert="horz" lIns="91440" tIns="45720" rIns="91440" bIns="45720" rtlCol="0" anchor="ctr"/>
          <a:lstStyle>
            <a:lvl1pPr algn="r">
              <a:defRPr lang="en-US" sz="900" kern="1200" cap="all" spc="200" smtClean="0">
                <a:solidFill>
                  <a:schemeClr val="accent1"/>
                </a:solidFill>
                <a:latin typeface="+mn-lt"/>
                <a:ea typeface="+mn-ea"/>
                <a:cs typeface="Segoe UI Semilight" panose="020B0402040204020203"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01715207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5"/>
        </a:buClr>
        <a:buFont typeface="Avenir Next LT Pro" panose="020B05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E1AA5C-4B97-45B3-0FC1-E69469A04064}"/>
              </a:ext>
            </a:extLst>
          </p:cNvPr>
          <p:cNvSpPr>
            <a:spLocks noGrp="1"/>
          </p:cNvSpPr>
          <p:nvPr>
            <p:ph type="ctrTitle"/>
          </p:nvPr>
        </p:nvSpPr>
        <p:spPr/>
        <p:txBody>
          <a:bodyPr>
            <a:normAutofit/>
          </a:bodyPr>
          <a:lstStyle/>
          <a:p>
            <a:r>
              <a:rPr lang="de-DE" sz="4000" dirty="0">
                <a:latin typeface="Aptos" panose="020B0004020202020204" pitchFamily="34" charset="0"/>
              </a:rPr>
              <a:t>Bewerbungsvideo - Was ist das?</a:t>
            </a:r>
            <a:endParaRPr lang="de-DE" sz="4000" dirty="0"/>
          </a:p>
        </p:txBody>
      </p:sp>
      <p:sp>
        <p:nvSpPr>
          <p:cNvPr id="3" name="Untertitel 2">
            <a:extLst>
              <a:ext uri="{FF2B5EF4-FFF2-40B4-BE49-F238E27FC236}">
                <a16:creationId xmlns:a16="http://schemas.microsoft.com/office/drawing/2014/main" id="{961B1F5D-161F-4CE5-2EE1-D7B41181B035}"/>
              </a:ext>
            </a:extLst>
          </p:cNvPr>
          <p:cNvSpPr>
            <a:spLocks noGrp="1"/>
          </p:cNvSpPr>
          <p:nvPr>
            <p:ph type="subTitle" idx="1"/>
          </p:nvPr>
        </p:nvSpPr>
        <p:spPr/>
        <p:txBody>
          <a:bodyPr/>
          <a:lstStyle/>
          <a:p>
            <a:r>
              <a:rPr lang="de-DE" dirty="0"/>
              <a:t>Unter einer </a:t>
            </a:r>
            <a:r>
              <a:rPr lang="de-DE" dirty="0" err="1"/>
              <a:t>Vilezahl</a:t>
            </a:r>
            <a:r>
              <a:rPr lang="de-DE" dirty="0"/>
              <a:t> an Bewerbern hervorzustechen und den Personalern in Erinnerung bleiben</a:t>
            </a:r>
          </a:p>
        </p:txBody>
      </p:sp>
    </p:spTree>
    <p:extLst>
      <p:ext uri="{BB962C8B-B14F-4D97-AF65-F5344CB8AC3E}">
        <p14:creationId xmlns:p14="http://schemas.microsoft.com/office/powerpoint/2010/main" val="2286935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92EB66-A4EE-4D27-485D-4137C525614E}"/>
              </a:ext>
            </a:extLst>
          </p:cNvPr>
          <p:cNvSpPr>
            <a:spLocks noGrp="1"/>
          </p:cNvSpPr>
          <p:nvPr>
            <p:ph type="title"/>
          </p:nvPr>
        </p:nvSpPr>
        <p:spPr>
          <a:xfrm>
            <a:off x="1010728" y="2355012"/>
            <a:ext cx="10515600" cy="1706668"/>
          </a:xfrm>
        </p:spPr>
        <p:txBody>
          <a:bodyPr>
            <a:noAutofit/>
          </a:bodyPr>
          <a:lstStyle/>
          <a:p>
            <a:r>
              <a:rPr lang="de-DE" sz="3200" dirty="0">
                <a:latin typeface="Avenir Next LT Pro" panose="020B0504020202020204" pitchFamily="34" charset="0"/>
              </a:rPr>
              <a:t>Ein Bewerbungsvideo ist ein Video, in dem sie sich als potenzieller Arbeitnehmer für ein Unternehmen präsentieren und sich sowie ihre Eigenschaften vermarkten.</a:t>
            </a:r>
            <a:br>
              <a:rPr lang="de-DE" sz="3200" dirty="0">
                <a:latin typeface="Avenir Next LT Pro" panose="020B0504020202020204" pitchFamily="34" charset="0"/>
              </a:rPr>
            </a:br>
            <a:r>
              <a:rPr lang="de-DE" sz="3200" dirty="0">
                <a:latin typeface="Avenir Next LT Pro" panose="020B0504020202020204" pitchFamily="34" charset="0"/>
              </a:rPr>
              <a:t>Im Prinzip also ein Werbespot für sie selbst.</a:t>
            </a:r>
          </a:p>
        </p:txBody>
      </p:sp>
      <p:sp>
        <p:nvSpPr>
          <p:cNvPr id="3" name="Inhaltsplatzhalter 2">
            <a:extLst>
              <a:ext uri="{FF2B5EF4-FFF2-40B4-BE49-F238E27FC236}">
                <a16:creationId xmlns:a16="http://schemas.microsoft.com/office/drawing/2014/main" id="{2F46F8D0-9B36-9FD8-061A-1C8CB085DC8A}"/>
              </a:ext>
            </a:extLst>
          </p:cNvPr>
          <p:cNvSpPr>
            <a:spLocks noGrp="1"/>
          </p:cNvSpPr>
          <p:nvPr>
            <p:ph idx="1"/>
          </p:nvPr>
        </p:nvSpPr>
        <p:spPr/>
        <p:txBody>
          <a:bodyPr>
            <a:normAutofit/>
          </a:bodyPr>
          <a:lstStyle/>
          <a:p>
            <a:pPr marL="0" indent="0">
              <a:buNone/>
            </a:pPr>
            <a:r>
              <a:rPr lang="de-DE" sz="1600" dirty="0"/>
              <a:t>o</a:t>
            </a:r>
          </a:p>
        </p:txBody>
      </p:sp>
    </p:spTree>
    <p:extLst>
      <p:ext uri="{BB962C8B-B14F-4D97-AF65-F5344CB8AC3E}">
        <p14:creationId xmlns:p14="http://schemas.microsoft.com/office/powerpoint/2010/main" val="2163465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4D2068-5C63-F184-20C8-2DEED97F5E94}"/>
              </a:ext>
            </a:extLst>
          </p:cNvPr>
          <p:cNvSpPr>
            <a:spLocks noGrp="1"/>
          </p:cNvSpPr>
          <p:nvPr>
            <p:ph type="title"/>
          </p:nvPr>
        </p:nvSpPr>
        <p:spPr/>
        <p:txBody>
          <a:bodyPr>
            <a:normAutofit/>
          </a:bodyPr>
          <a:lstStyle/>
          <a:p>
            <a:r>
              <a:rPr lang="de-DE" sz="2400" dirty="0">
                <a:latin typeface="Avenir Next LT Pro" panose="020B0504020202020204" pitchFamily="34" charset="0"/>
              </a:rPr>
              <a:t>Pro &amp; Contra – Das spricht für die moderne Bewerbung</a:t>
            </a:r>
          </a:p>
        </p:txBody>
      </p:sp>
      <p:sp>
        <p:nvSpPr>
          <p:cNvPr id="3" name="Textplatzhalter 2">
            <a:extLst>
              <a:ext uri="{FF2B5EF4-FFF2-40B4-BE49-F238E27FC236}">
                <a16:creationId xmlns:a16="http://schemas.microsoft.com/office/drawing/2014/main" id="{F54278F5-0E8E-DF97-8397-01853336FA0F}"/>
              </a:ext>
            </a:extLst>
          </p:cNvPr>
          <p:cNvSpPr>
            <a:spLocks noGrp="1"/>
          </p:cNvSpPr>
          <p:nvPr>
            <p:ph type="body" idx="1"/>
          </p:nvPr>
        </p:nvSpPr>
        <p:spPr/>
        <p:txBody>
          <a:bodyPr/>
          <a:lstStyle/>
          <a:p>
            <a:r>
              <a:rPr lang="de-DE" b="0" dirty="0"/>
              <a:t>Vorteile:</a:t>
            </a:r>
          </a:p>
        </p:txBody>
      </p:sp>
      <p:sp>
        <p:nvSpPr>
          <p:cNvPr id="4" name="Inhaltsplatzhalter 3">
            <a:extLst>
              <a:ext uri="{FF2B5EF4-FFF2-40B4-BE49-F238E27FC236}">
                <a16:creationId xmlns:a16="http://schemas.microsoft.com/office/drawing/2014/main" id="{50CEF944-3E2D-59AF-6026-5B7DE65626A2}"/>
              </a:ext>
            </a:extLst>
          </p:cNvPr>
          <p:cNvSpPr>
            <a:spLocks noGrp="1"/>
          </p:cNvSpPr>
          <p:nvPr>
            <p:ph sz="half" idx="2"/>
          </p:nvPr>
        </p:nvSpPr>
        <p:spPr/>
        <p:txBody>
          <a:bodyPr>
            <a:normAutofit/>
          </a:bodyPr>
          <a:lstStyle/>
          <a:p>
            <a:pPr>
              <a:buFont typeface="Arial" panose="020B0604020202020204" pitchFamily="34" charset="0"/>
              <a:buChar char="•"/>
            </a:pPr>
            <a:r>
              <a:rPr lang="de-DE" sz="1600" dirty="0"/>
              <a:t>Sie können sich bestmöglich in Szene setzen</a:t>
            </a:r>
          </a:p>
          <a:p>
            <a:pPr>
              <a:buFont typeface="Arial" panose="020B0604020202020204" pitchFamily="34" charset="0"/>
              <a:buChar char="•"/>
            </a:pPr>
            <a:r>
              <a:rPr lang="de-DE" sz="1600" dirty="0"/>
              <a:t>Personaler gewinnen einen ersten Eindruck ihrer Ausstrahlung</a:t>
            </a:r>
          </a:p>
          <a:p>
            <a:pPr>
              <a:buFont typeface="Arial" panose="020B0604020202020204" pitchFamily="34" charset="0"/>
              <a:buChar char="•"/>
            </a:pPr>
            <a:r>
              <a:rPr lang="de-DE" sz="1600" dirty="0"/>
              <a:t>Der Text für das Video lässt sich gut vorbereiten</a:t>
            </a:r>
          </a:p>
          <a:p>
            <a:pPr>
              <a:buFont typeface="Arial" panose="020B0604020202020204" pitchFamily="34" charset="0"/>
              <a:buChar char="•"/>
            </a:pPr>
            <a:r>
              <a:rPr lang="de-DE" sz="1600" dirty="0"/>
              <a:t>Szenen können bis zu ihrer Zufriedenheit neu gedreht werden</a:t>
            </a:r>
          </a:p>
          <a:p>
            <a:pPr>
              <a:buFont typeface="Arial" panose="020B0604020202020204" pitchFamily="34" charset="0"/>
              <a:buChar char="•"/>
            </a:pPr>
            <a:r>
              <a:rPr lang="de-DE" sz="1600" dirty="0"/>
              <a:t>Sie beweisen Eigeninitiative &amp; Kreativität</a:t>
            </a:r>
          </a:p>
        </p:txBody>
      </p:sp>
      <p:sp>
        <p:nvSpPr>
          <p:cNvPr id="5" name="Textplatzhalter 4">
            <a:extLst>
              <a:ext uri="{FF2B5EF4-FFF2-40B4-BE49-F238E27FC236}">
                <a16:creationId xmlns:a16="http://schemas.microsoft.com/office/drawing/2014/main" id="{C2ACCF35-B681-DD40-DBD1-A7A959AC32E5}"/>
              </a:ext>
            </a:extLst>
          </p:cNvPr>
          <p:cNvSpPr>
            <a:spLocks noGrp="1"/>
          </p:cNvSpPr>
          <p:nvPr>
            <p:ph type="body" sz="quarter" idx="3"/>
          </p:nvPr>
        </p:nvSpPr>
        <p:spPr/>
        <p:txBody>
          <a:bodyPr/>
          <a:lstStyle/>
          <a:p>
            <a:r>
              <a:rPr lang="de-DE" b="0" dirty="0"/>
              <a:t>Nachteile:</a:t>
            </a:r>
          </a:p>
        </p:txBody>
      </p:sp>
      <p:sp>
        <p:nvSpPr>
          <p:cNvPr id="6" name="Inhaltsplatzhalter 5">
            <a:extLst>
              <a:ext uri="{FF2B5EF4-FFF2-40B4-BE49-F238E27FC236}">
                <a16:creationId xmlns:a16="http://schemas.microsoft.com/office/drawing/2014/main" id="{027E5423-D5C0-2415-2388-FABC5E73D8EF}"/>
              </a:ext>
            </a:extLst>
          </p:cNvPr>
          <p:cNvSpPr>
            <a:spLocks noGrp="1"/>
          </p:cNvSpPr>
          <p:nvPr>
            <p:ph sz="quarter" idx="4"/>
          </p:nvPr>
        </p:nvSpPr>
        <p:spPr/>
        <p:txBody>
          <a:bodyPr>
            <a:normAutofit/>
          </a:bodyPr>
          <a:lstStyle/>
          <a:p>
            <a:pPr>
              <a:buFont typeface="Arial" panose="020B0604020202020204" pitchFamily="34" charset="0"/>
              <a:buChar char="•"/>
            </a:pPr>
            <a:r>
              <a:rPr lang="de-DE" sz="1600" dirty="0"/>
              <a:t>Bei einer schlechten Umsetzung verfehlt es seine positiven Effekte</a:t>
            </a:r>
          </a:p>
          <a:p>
            <a:pPr>
              <a:buFont typeface="Arial" panose="020B0604020202020204" pitchFamily="34" charset="0"/>
              <a:buChar char="•"/>
            </a:pPr>
            <a:r>
              <a:rPr lang="de-DE" sz="1600" dirty="0"/>
              <a:t>Sie könnten durch die Veröffentlichung nicht gut gemeinte Kritik bekommen</a:t>
            </a:r>
          </a:p>
          <a:p>
            <a:pPr>
              <a:buFont typeface="Arial" panose="020B0604020202020204" pitchFamily="34" charset="0"/>
              <a:buChar char="•"/>
            </a:pPr>
            <a:r>
              <a:rPr lang="de-DE" sz="1600" dirty="0"/>
              <a:t>Der Aufwand ist sehr groß und z.T. Kostspielig</a:t>
            </a:r>
          </a:p>
        </p:txBody>
      </p:sp>
    </p:spTree>
    <p:extLst>
      <p:ext uri="{BB962C8B-B14F-4D97-AF65-F5344CB8AC3E}">
        <p14:creationId xmlns:p14="http://schemas.microsoft.com/office/powerpoint/2010/main" val="1239744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ECBCEE-75FB-E4F7-D7B9-07E7BE3EFA45}"/>
              </a:ext>
            </a:extLst>
          </p:cNvPr>
          <p:cNvSpPr>
            <a:spLocks noGrp="1"/>
          </p:cNvSpPr>
          <p:nvPr>
            <p:ph type="title"/>
          </p:nvPr>
        </p:nvSpPr>
        <p:spPr/>
        <p:txBody>
          <a:bodyPr>
            <a:normAutofit/>
          </a:bodyPr>
          <a:lstStyle/>
          <a:p>
            <a:r>
              <a:rPr lang="de-DE" sz="2800" dirty="0">
                <a:latin typeface="Avenir Next LT Pro" panose="020B0504020202020204" pitchFamily="34" charset="0"/>
              </a:rPr>
              <a:t>Vorbereitung &amp; Formulierung des Inhalts</a:t>
            </a:r>
          </a:p>
        </p:txBody>
      </p:sp>
      <p:sp>
        <p:nvSpPr>
          <p:cNvPr id="3" name="Inhaltsplatzhalter 2">
            <a:extLst>
              <a:ext uri="{FF2B5EF4-FFF2-40B4-BE49-F238E27FC236}">
                <a16:creationId xmlns:a16="http://schemas.microsoft.com/office/drawing/2014/main" id="{A564C11F-5017-9E9D-61CD-D4F4FDA96270}"/>
              </a:ext>
            </a:extLst>
          </p:cNvPr>
          <p:cNvSpPr>
            <a:spLocks noGrp="1"/>
          </p:cNvSpPr>
          <p:nvPr>
            <p:ph idx="1"/>
          </p:nvPr>
        </p:nvSpPr>
        <p:spPr/>
        <p:txBody>
          <a:bodyPr>
            <a:normAutofit/>
          </a:bodyPr>
          <a:lstStyle/>
          <a:p>
            <a:pPr marL="0" indent="0">
              <a:buNone/>
            </a:pPr>
            <a:r>
              <a:rPr lang="de-DE" sz="1800" dirty="0"/>
              <a:t>Neben ihren Namen und evtl. ihrer Telefonnummer oder Email-Adresse sollte der Inhalt grob die folgenden Fragen beantworten:</a:t>
            </a:r>
          </a:p>
          <a:p>
            <a:pPr marL="0" indent="0">
              <a:buNone/>
            </a:pPr>
            <a:endParaRPr lang="de-DE" sz="1800" dirty="0"/>
          </a:p>
          <a:p>
            <a:pPr>
              <a:buFont typeface="Arial" panose="020B0604020202020204" pitchFamily="34" charset="0"/>
              <a:buChar char="•"/>
            </a:pPr>
            <a:r>
              <a:rPr lang="de-DE" sz="1800" dirty="0"/>
              <a:t>Wer sind sie? ( Eckdaten, Besonderheiten ihrer Person, Erfolge)</a:t>
            </a:r>
          </a:p>
          <a:p>
            <a:pPr>
              <a:buFont typeface="Arial" panose="020B0604020202020204" pitchFamily="34" charset="0"/>
              <a:buChar char="•"/>
            </a:pPr>
            <a:r>
              <a:rPr lang="de-DE" sz="1800" dirty="0"/>
              <a:t>Was können sie? ( Qualifikationen, Fähigkeiten)</a:t>
            </a:r>
          </a:p>
          <a:p>
            <a:pPr>
              <a:buFont typeface="Arial" panose="020B0604020202020204" pitchFamily="34" charset="0"/>
              <a:buChar char="•"/>
            </a:pPr>
            <a:r>
              <a:rPr lang="de-DE" sz="1800" dirty="0"/>
              <a:t>Warum dieses Unternehmen/ dieser Job? ( Motivation, berufliche Ziele)</a:t>
            </a:r>
          </a:p>
          <a:p>
            <a:pPr>
              <a:buFont typeface="Arial" panose="020B0604020202020204" pitchFamily="34" charset="0"/>
              <a:buChar char="•"/>
            </a:pPr>
            <a:endParaRPr lang="de-DE" sz="1800" dirty="0"/>
          </a:p>
          <a:p>
            <a:pPr marL="0" indent="0">
              <a:buNone/>
            </a:pPr>
            <a:r>
              <a:rPr lang="de-DE" sz="1800" dirty="0"/>
              <a:t>Werden diese Fragen bereits im Anschreiben beantwortet, kann der Inhalt des Bewerbungsvideos eine Ergänzung zu den vorhandenen Unterlagen sein. Des Weiteren können sie es auch nutzen um Dinge zu erklären, für die im Anschreiben kein Platz ist, wie z.B. Lücken im Lebenslauf, ein abgebrochenes Studium usw.</a:t>
            </a:r>
          </a:p>
        </p:txBody>
      </p:sp>
    </p:spTree>
    <p:extLst>
      <p:ext uri="{BB962C8B-B14F-4D97-AF65-F5344CB8AC3E}">
        <p14:creationId xmlns:p14="http://schemas.microsoft.com/office/powerpoint/2010/main" val="4154446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A82589-74DB-9909-0022-4910C54ACDC7}"/>
              </a:ext>
            </a:extLst>
          </p:cNvPr>
          <p:cNvSpPr>
            <a:spLocks noGrp="1"/>
          </p:cNvSpPr>
          <p:nvPr>
            <p:ph type="title"/>
          </p:nvPr>
        </p:nvSpPr>
        <p:spPr/>
        <p:txBody>
          <a:bodyPr/>
          <a:lstStyle/>
          <a:p>
            <a:endParaRPr lang="de-DE" dirty="0"/>
          </a:p>
        </p:txBody>
      </p:sp>
      <p:sp>
        <p:nvSpPr>
          <p:cNvPr id="3" name="Inhaltsplatzhalter 2">
            <a:extLst>
              <a:ext uri="{FF2B5EF4-FFF2-40B4-BE49-F238E27FC236}">
                <a16:creationId xmlns:a16="http://schemas.microsoft.com/office/drawing/2014/main" id="{31938E7B-54C7-9F85-717D-04F739950D4C}"/>
              </a:ext>
            </a:extLst>
          </p:cNvPr>
          <p:cNvSpPr>
            <a:spLocks noGrp="1"/>
          </p:cNvSpPr>
          <p:nvPr>
            <p:ph idx="1"/>
          </p:nvPr>
        </p:nvSpPr>
        <p:spPr/>
        <p:txBody>
          <a:bodyPr>
            <a:normAutofit/>
          </a:bodyPr>
          <a:lstStyle/>
          <a:p>
            <a:pPr marL="0" indent="0">
              <a:buNone/>
            </a:pPr>
            <a:r>
              <a:rPr lang="de-DE" sz="2400" dirty="0"/>
              <a:t>Formulieren sie ihre Sätze dabei auf den Punkt und wiederholen sie nicht ihr Anschreiben oder Lebenslauf. Hier müssen sie ihre Begeisterung nicht nur sprachlich, sondern auch mit Gestik und Mimik rüberbringen.</a:t>
            </a:r>
          </a:p>
          <a:p>
            <a:pPr marL="0" indent="0">
              <a:buNone/>
            </a:pPr>
            <a:r>
              <a:rPr lang="de-DE" sz="2400" dirty="0"/>
              <a:t>Da ein Video durch Visualität besticht, können sie das, was sie sagen möchten, auch nonverbal zum Beispiel über eine Visualisierung eines Textes darstellen. Greifen sie </a:t>
            </a:r>
            <a:r>
              <a:rPr lang="de-DE" sz="2400" dirty="0" err="1"/>
              <a:t>dabe</a:t>
            </a:r>
            <a:r>
              <a:rPr lang="de-DE" sz="2400" dirty="0"/>
              <a:t> einen eher emotionalen Aspekt des Unternehmens auf, der sie ebenfalls interessiert.</a:t>
            </a:r>
          </a:p>
          <a:p>
            <a:pPr marL="0" indent="0">
              <a:buNone/>
            </a:pPr>
            <a:endParaRPr lang="de-DE" sz="1600" dirty="0"/>
          </a:p>
        </p:txBody>
      </p:sp>
    </p:spTree>
    <p:extLst>
      <p:ext uri="{BB962C8B-B14F-4D97-AF65-F5344CB8AC3E}">
        <p14:creationId xmlns:p14="http://schemas.microsoft.com/office/powerpoint/2010/main" val="3155538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E082DD-A5AC-C21F-5C17-8FE832C2DE81}"/>
              </a:ext>
            </a:extLst>
          </p:cNvPr>
          <p:cNvSpPr>
            <a:spLocks noGrp="1"/>
          </p:cNvSpPr>
          <p:nvPr>
            <p:ph type="title"/>
          </p:nvPr>
        </p:nvSpPr>
        <p:spPr/>
        <p:txBody>
          <a:bodyPr>
            <a:normAutofit/>
          </a:bodyPr>
          <a:lstStyle/>
          <a:p>
            <a:r>
              <a:rPr lang="de-DE" sz="2800" dirty="0">
                <a:latin typeface="Avenir Next LT Pro" panose="020B0504020202020204" pitchFamily="34" charset="0"/>
              </a:rPr>
              <a:t> Beispiele für den Einstieg in ihr Bewerbungsvideo</a:t>
            </a:r>
          </a:p>
        </p:txBody>
      </p:sp>
      <p:sp>
        <p:nvSpPr>
          <p:cNvPr id="3" name="Inhaltsplatzhalter 2">
            <a:extLst>
              <a:ext uri="{FF2B5EF4-FFF2-40B4-BE49-F238E27FC236}">
                <a16:creationId xmlns:a16="http://schemas.microsoft.com/office/drawing/2014/main" id="{F1B63436-F3F1-A6E0-9394-6891B0B952F8}"/>
              </a:ext>
            </a:extLst>
          </p:cNvPr>
          <p:cNvSpPr>
            <a:spLocks noGrp="1"/>
          </p:cNvSpPr>
          <p:nvPr>
            <p:ph idx="1"/>
          </p:nvPr>
        </p:nvSpPr>
        <p:spPr/>
        <p:txBody>
          <a:bodyPr>
            <a:normAutofit/>
          </a:bodyPr>
          <a:lstStyle/>
          <a:p>
            <a:pPr>
              <a:buFont typeface="Arial" panose="020B0604020202020204" pitchFamily="34" charset="0"/>
              <a:buChar char="•"/>
            </a:pPr>
            <a:r>
              <a:rPr lang="de-DE" sz="2000" dirty="0"/>
              <a:t>„Autos sind mehr als nur Fortbewegung. Sie sind Leidenschaft und der Traum von Freiheit.“</a:t>
            </a:r>
          </a:p>
          <a:p>
            <a:pPr>
              <a:buFont typeface="Arial" panose="020B0604020202020204" pitchFamily="34" charset="0"/>
              <a:buChar char="•"/>
            </a:pPr>
            <a:r>
              <a:rPr lang="de-DE" sz="2000" dirty="0"/>
              <a:t>„Den eigenen Körper zu bewegen und das Austesten persönlicher Grenzen sind die Essenz des Daseins. </a:t>
            </a:r>
          </a:p>
          <a:p>
            <a:pPr marL="0" indent="0">
              <a:buNone/>
            </a:pPr>
            <a:r>
              <a:rPr lang="de-DE" sz="2000" dirty="0"/>
              <a:t>    Ich kreiere in Ihren Unternehmen Konzepte, die Leidenschaft und Begeisterung </a:t>
            </a:r>
          </a:p>
          <a:p>
            <a:pPr marL="0" indent="0">
              <a:buNone/>
            </a:pPr>
            <a:r>
              <a:rPr lang="de-DE" sz="2000" dirty="0"/>
              <a:t>    wecken.“         </a:t>
            </a:r>
          </a:p>
          <a:p>
            <a:pPr>
              <a:buFont typeface="Arial" panose="020B0604020202020204" pitchFamily="34" charset="0"/>
              <a:buChar char="•"/>
            </a:pPr>
            <a:r>
              <a:rPr lang="de-DE" sz="2000" dirty="0"/>
              <a:t>„ Mein Name ist Max Mustermann und in den nächsten 90 Sekunden zeige ich Ihnen , dass Ihr Unternehmen und ich die gleichen Ziele verfolgen und warum ich genau der Richtige für sie bin.“</a:t>
            </a:r>
          </a:p>
        </p:txBody>
      </p:sp>
    </p:spTree>
    <p:extLst>
      <p:ext uri="{BB962C8B-B14F-4D97-AF65-F5344CB8AC3E}">
        <p14:creationId xmlns:p14="http://schemas.microsoft.com/office/powerpoint/2010/main" val="2514763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BD0485-C986-4D93-B93A-7F452619697A}"/>
              </a:ext>
            </a:extLst>
          </p:cNvPr>
          <p:cNvSpPr>
            <a:spLocks noGrp="1"/>
          </p:cNvSpPr>
          <p:nvPr>
            <p:ph type="title"/>
          </p:nvPr>
        </p:nvSpPr>
        <p:spPr/>
        <p:txBody>
          <a:bodyPr/>
          <a:lstStyle/>
          <a:p>
            <a:endParaRPr lang="de-DE" dirty="0"/>
          </a:p>
        </p:txBody>
      </p:sp>
      <p:sp>
        <p:nvSpPr>
          <p:cNvPr id="3" name="Inhaltsplatzhalter 2">
            <a:extLst>
              <a:ext uri="{FF2B5EF4-FFF2-40B4-BE49-F238E27FC236}">
                <a16:creationId xmlns:a16="http://schemas.microsoft.com/office/drawing/2014/main" id="{36D2492C-64C0-A6A2-2C2F-0586501F769D}"/>
              </a:ext>
            </a:extLst>
          </p:cNvPr>
          <p:cNvSpPr>
            <a:spLocks noGrp="1"/>
          </p:cNvSpPr>
          <p:nvPr>
            <p:ph idx="1"/>
          </p:nvPr>
        </p:nvSpPr>
        <p:spPr/>
        <p:txBody>
          <a:bodyPr>
            <a:normAutofit/>
          </a:bodyPr>
          <a:lstStyle/>
          <a:p>
            <a:pPr marL="0" indent="0">
              <a:buNone/>
            </a:pPr>
            <a:r>
              <a:rPr lang="de-DE" sz="2000" dirty="0"/>
              <a:t>Wenn Sie zu viele oder keine Ideen für Ihr Video haben, können folgende Fragestellungen helfen, um sie auf relevante Infos zu beschränken:</a:t>
            </a:r>
          </a:p>
          <a:p>
            <a:pPr>
              <a:buFont typeface="Arial" panose="020B0604020202020204" pitchFamily="34" charset="0"/>
              <a:buChar char="•"/>
            </a:pPr>
            <a:r>
              <a:rPr lang="de-DE" sz="2000" dirty="0"/>
              <a:t>Was würde ich als Personaler über einen Bewerber wissen wollen?</a:t>
            </a:r>
          </a:p>
          <a:p>
            <a:pPr>
              <a:buFont typeface="Arial" panose="020B0604020202020204" pitchFamily="34" charset="0"/>
              <a:buChar char="•"/>
            </a:pPr>
            <a:r>
              <a:rPr lang="de-DE" sz="2000" dirty="0"/>
              <a:t>Was finde ich interessant/relevant?</a:t>
            </a:r>
          </a:p>
          <a:p>
            <a:pPr marL="0" indent="0">
              <a:buNone/>
            </a:pPr>
            <a:r>
              <a:rPr lang="de-DE" sz="2000" dirty="0"/>
              <a:t>Einige Soft Skills wie Eigeninitiative oder Kommunikationsstärke müssen nicht extra erwähnt werden, da sie schon durch das Video an sich passiv vermittelt werden.</a:t>
            </a:r>
          </a:p>
          <a:p>
            <a:pPr marL="0" indent="0">
              <a:buNone/>
            </a:pPr>
            <a:r>
              <a:rPr lang="de-DE" sz="2000" dirty="0"/>
              <a:t>Weitere relevante Fähigkeiten kannst du nennen und zum Beispiel mit Bildern untermauern, damit der Personalverantwortliche nicht das Interesse an Ihnen verliert.</a:t>
            </a:r>
          </a:p>
        </p:txBody>
      </p:sp>
    </p:spTree>
    <p:extLst>
      <p:ext uri="{BB962C8B-B14F-4D97-AF65-F5344CB8AC3E}">
        <p14:creationId xmlns:p14="http://schemas.microsoft.com/office/powerpoint/2010/main" val="2681445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C78F3A-ACC2-AAFB-8D12-9D05FB148B8F}"/>
              </a:ext>
            </a:extLst>
          </p:cNvPr>
          <p:cNvSpPr>
            <a:spLocks noGrp="1"/>
          </p:cNvSpPr>
          <p:nvPr>
            <p:ph type="title"/>
          </p:nvPr>
        </p:nvSpPr>
        <p:spPr/>
        <p:txBody>
          <a:bodyPr>
            <a:normAutofit/>
          </a:bodyPr>
          <a:lstStyle/>
          <a:p>
            <a:r>
              <a:rPr lang="de-DE" sz="2800" dirty="0">
                <a:latin typeface="Avenir Next LT Pro" panose="020B0504020202020204" pitchFamily="34" charset="0"/>
              </a:rPr>
              <a:t>Durchführung- Bewerbungsvideo erstellen ( lassen)</a:t>
            </a:r>
          </a:p>
        </p:txBody>
      </p:sp>
      <p:sp>
        <p:nvSpPr>
          <p:cNvPr id="3" name="Inhaltsplatzhalter 2">
            <a:extLst>
              <a:ext uri="{FF2B5EF4-FFF2-40B4-BE49-F238E27FC236}">
                <a16:creationId xmlns:a16="http://schemas.microsoft.com/office/drawing/2014/main" id="{EAC057B5-D597-1149-8C3F-5D693D9301FF}"/>
              </a:ext>
            </a:extLst>
          </p:cNvPr>
          <p:cNvSpPr>
            <a:spLocks noGrp="1"/>
          </p:cNvSpPr>
          <p:nvPr>
            <p:ph idx="1"/>
          </p:nvPr>
        </p:nvSpPr>
        <p:spPr/>
        <p:txBody>
          <a:bodyPr>
            <a:normAutofit/>
          </a:bodyPr>
          <a:lstStyle/>
          <a:p>
            <a:pPr marL="0" indent="0">
              <a:buNone/>
            </a:pPr>
            <a:r>
              <a:rPr lang="de-DE" sz="2000" dirty="0"/>
              <a:t>Dauer= Damit der Personaler auch das gesamte Video anschaut, sollten Sie ihre </a:t>
            </a:r>
            <a:r>
              <a:rPr lang="de-DE" sz="2000" b="1" dirty="0"/>
              <a:t>Dauer</a:t>
            </a:r>
            <a:r>
              <a:rPr lang="de-DE" sz="2000" dirty="0"/>
              <a:t> </a:t>
            </a:r>
            <a:r>
              <a:rPr lang="de-DE" sz="2000" b="1" dirty="0"/>
              <a:t>von 2 Minuten </a:t>
            </a:r>
            <a:r>
              <a:rPr lang="de-DE" sz="2000" dirty="0"/>
              <a:t>nicht überschreiten.</a:t>
            </a:r>
          </a:p>
          <a:p>
            <a:pPr marL="0" indent="0">
              <a:buNone/>
            </a:pPr>
            <a:r>
              <a:rPr lang="de-DE" sz="2000" b="1" dirty="0"/>
              <a:t>90 Sekunden werden meist als ideal empfunden. </a:t>
            </a:r>
            <a:r>
              <a:rPr lang="de-DE" sz="2000" dirty="0"/>
              <a:t>Bedenken Sie, dass es sich um einen Zusatz zu </a:t>
            </a:r>
            <a:r>
              <a:rPr lang="de-DE" sz="2000" dirty="0" err="1"/>
              <a:t>Ihrern</a:t>
            </a:r>
            <a:r>
              <a:rPr lang="de-DE" sz="2000" dirty="0"/>
              <a:t> eigentlichen Bewerbungsunterlagen handelt und die wichtigsten Informationen über Sie bereits in diesen zu finden sind.</a:t>
            </a:r>
          </a:p>
          <a:p>
            <a:pPr marL="0" indent="0">
              <a:buNone/>
            </a:pPr>
            <a:r>
              <a:rPr lang="de-DE" sz="2000" dirty="0"/>
              <a:t>Ist das Bewerbungsvideo der einzige Bestandteil Ihrer Bewerbung, darf es etwas länger sein. Auch hier sollten sie die </a:t>
            </a:r>
            <a:r>
              <a:rPr lang="de-DE" sz="2000" b="1" dirty="0"/>
              <a:t>Länge von 3 Minuten</a:t>
            </a:r>
            <a:r>
              <a:rPr lang="de-DE" sz="2000" dirty="0"/>
              <a:t> jedoch nicht überschreiten, da die Konzentration des Personalers irgendwann nachlässt. </a:t>
            </a:r>
          </a:p>
        </p:txBody>
      </p:sp>
    </p:spTree>
    <p:extLst>
      <p:ext uri="{BB962C8B-B14F-4D97-AF65-F5344CB8AC3E}">
        <p14:creationId xmlns:p14="http://schemas.microsoft.com/office/powerpoint/2010/main" val="1865278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0EB1B8-7B81-58CD-607D-07AF1DFC2D29}"/>
              </a:ext>
            </a:extLst>
          </p:cNvPr>
          <p:cNvSpPr>
            <a:spLocks noGrp="1"/>
          </p:cNvSpPr>
          <p:nvPr>
            <p:ph type="title"/>
          </p:nvPr>
        </p:nvSpPr>
        <p:spPr/>
        <p:txBody>
          <a:bodyPr>
            <a:normAutofit/>
          </a:bodyPr>
          <a:lstStyle/>
          <a:p>
            <a:r>
              <a:rPr lang="de-DE" sz="2800" dirty="0">
                <a:latin typeface="Avenir Next LT Pro" panose="020B0504020202020204" pitchFamily="34" charset="0"/>
              </a:rPr>
              <a:t>Haltung &amp; Sprache</a:t>
            </a:r>
          </a:p>
        </p:txBody>
      </p:sp>
      <p:sp>
        <p:nvSpPr>
          <p:cNvPr id="3" name="Inhaltsplatzhalter 2">
            <a:extLst>
              <a:ext uri="{FF2B5EF4-FFF2-40B4-BE49-F238E27FC236}">
                <a16:creationId xmlns:a16="http://schemas.microsoft.com/office/drawing/2014/main" id="{2598D33E-3E12-CEBF-4C0A-6875C4B1A9E1}"/>
              </a:ext>
            </a:extLst>
          </p:cNvPr>
          <p:cNvSpPr>
            <a:spLocks noGrp="1"/>
          </p:cNvSpPr>
          <p:nvPr>
            <p:ph idx="1"/>
          </p:nvPr>
        </p:nvSpPr>
        <p:spPr/>
        <p:txBody>
          <a:bodyPr>
            <a:normAutofit fontScale="92500" lnSpcReduction="10000"/>
          </a:bodyPr>
          <a:lstStyle/>
          <a:p>
            <a:pPr marL="0" indent="0">
              <a:buNone/>
            </a:pPr>
            <a:r>
              <a:rPr lang="de-DE" sz="2000" dirty="0"/>
              <a:t> Achten Sie beim Videodreh besonders auf Ihre Betonung und Sprachtempo:</a:t>
            </a:r>
          </a:p>
          <a:p>
            <a:pPr marL="0" indent="0">
              <a:buNone/>
            </a:pPr>
            <a:endParaRPr lang="de-DE" sz="2000" dirty="0"/>
          </a:p>
          <a:p>
            <a:pPr>
              <a:buFont typeface="Arial" panose="020B0604020202020204" pitchFamily="34" charset="0"/>
              <a:buChar char="•"/>
            </a:pPr>
            <a:r>
              <a:rPr lang="de-DE" sz="2000" dirty="0"/>
              <a:t>Nicht zu schnell oder langsam sprechen</a:t>
            </a:r>
          </a:p>
          <a:p>
            <a:pPr>
              <a:buFont typeface="Arial" panose="020B0604020202020204" pitchFamily="34" charset="0"/>
              <a:buChar char="•"/>
            </a:pPr>
            <a:r>
              <a:rPr lang="de-DE" sz="2000" dirty="0"/>
              <a:t>Nicht zu laut oder leise sein</a:t>
            </a:r>
          </a:p>
          <a:p>
            <a:pPr>
              <a:buFont typeface="Arial" panose="020B0604020202020204" pitchFamily="34" charset="0"/>
              <a:buChar char="•"/>
            </a:pPr>
            <a:r>
              <a:rPr lang="de-DE" sz="2000" dirty="0"/>
              <a:t>Nicht verunsichert auftreten oder undeutlich reden</a:t>
            </a:r>
          </a:p>
          <a:p>
            <a:pPr>
              <a:buFont typeface="Arial" panose="020B0604020202020204" pitchFamily="34" charset="0"/>
              <a:buChar char="•"/>
            </a:pPr>
            <a:r>
              <a:rPr lang="de-DE" sz="2000" dirty="0"/>
              <a:t>Keine hektischen Bewegungen und Händekneten</a:t>
            </a:r>
          </a:p>
          <a:p>
            <a:pPr>
              <a:buFont typeface="Arial" panose="020B0604020202020204" pitchFamily="34" charset="0"/>
              <a:buChar char="•"/>
            </a:pPr>
            <a:endParaRPr lang="de-DE" sz="2000" dirty="0"/>
          </a:p>
          <a:p>
            <a:pPr marL="0" indent="0">
              <a:buNone/>
            </a:pPr>
            <a:r>
              <a:rPr lang="de-DE" sz="2000" dirty="0"/>
              <a:t>Im Stehen zu sprechen, wirkt sich positiv auf den Klang Ihrer Stimme aus und vermittelt Selbstbewusstsein . Denken Sie immer daran, Blickkontakt zu halten und zu lächeln. Versuchen Sie nicht, Sie mit gesenkten Schultern, Händen in den Taschen oder verschränkten Armen zu präsentieren. Ebenfalls ist Wackeln oder Unruhe ein großes NO-GO</a:t>
            </a:r>
          </a:p>
        </p:txBody>
      </p:sp>
    </p:spTree>
    <p:extLst>
      <p:ext uri="{BB962C8B-B14F-4D97-AF65-F5344CB8AC3E}">
        <p14:creationId xmlns:p14="http://schemas.microsoft.com/office/powerpoint/2010/main" val="4054499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8B3ACF-2128-77D8-1E2B-29E5782BC8BE}"/>
              </a:ext>
            </a:extLst>
          </p:cNvPr>
          <p:cNvSpPr>
            <a:spLocks noGrp="1"/>
          </p:cNvSpPr>
          <p:nvPr>
            <p:ph type="title"/>
          </p:nvPr>
        </p:nvSpPr>
        <p:spPr/>
        <p:txBody>
          <a:bodyPr>
            <a:normAutofit/>
          </a:bodyPr>
          <a:lstStyle/>
          <a:p>
            <a:r>
              <a:rPr lang="de-DE" sz="2800" dirty="0">
                <a:latin typeface="+mn-lt"/>
              </a:rPr>
              <a:t>Kleidung</a:t>
            </a:r>
          </a:p>
        </p:txBody>
      </p:sp>
      <p:sp>
        <p:nvSpPr>
          <p:cNvPr id="3" name="Inhaltsplatzhalter 2">
            <a:extLst>
              <a:ext uri="{FF2B5EF4-FFF2-40B4-BE49-F238E27FC236}">
                <a16:creationId xmlns:a16="http://schemas.microsoft.com/office/drawing/2014/main" id="{E5E01443-8141-F0AC-C230-52CCFFC9FC87}"/>
              </a:ext>
            </a:extLst>
          </p:cNvPr>
          <p:cNvSpPr>
            <a:spLocks noGrp="1"/>
          </p:cNvSpPr>
          <p:nvPr>
            <p:ph idx="1"/>
          </p:nvPr>
        </p:nvSpPr>
        <p:spPr/>
        <p:txBody>
          <a:bodyPr>
            <a:normAutofit fontScale="92500" lnSpcReduction="10000"/>
          </a:bodyPr>
          <a:lstStyle/>
          <a:p>
            <a:pPr marL="0" indent="0">
              <a:buNone/>
            </a:pPr>
            <a:r>
              <a:rPr lang="de-DE" sz="2000" dirty="0"/>
              <a:t>Neben den Faktoren, die Sie während des Drehs beachten sollten, spielt auch Ihre Kleidung eine wichtige Rolle. Grundsätzlich gelten diese Dos &amp; Don `</a:t>
            </a:r>
            <a:r>
              <a:rPr lang="de-DE" sz="2000" dirty="0" err="1"/>
              <a:t>ts</a:t>
            </a:r>
            <a:r>
              <a:rPr lang="de-DE" sz="2000" dirty="0"/>
              <a:t> für die Kleidung im Bewerbungsvideo:</a:t>
            </a:r>
          </a:p>
          <a:p>
            <a:pPr marL="0" indent="0">
              <a:buNone/>
            </a:pPr>
            <a:r>
              <a:rPr lang="de-DE" sz="2000" b="1" dirty="0"/>
              <a:t>Dos</a:t>
            </a:r>
          </a:p>
          <a:p>
            <a:pPr>
              <a:buFont typeface="Arial" panose="020B0604020202020204" pitchFamily="34" charset="0"/>
              <a:buChar char="•"/>
            </a:pPr>
            <a:r>
              <a:rPr lang="de-DE" sz="2000" dirty="0"/>
              <a:t>Gepflegte, gebügelte Kleidung</a:t>
            </a:r>
          </a:p>
          <a:p>
            <a:pPr>
              <a:buFont typeface="Arial" panose="020B0604020202020204" pitchFamily="34" charset="0"/>
              <a:buChar char="•"/>
            </a:pPr>
            <a:r>
              <a:rPr lang="de-DE" sz="2000" dirty="0"/>
              <a:t>Branchenspezifisch kleiden</a:t>
            </a:r>
          </a:p>
          <a:p>
            <a:pPr>
              <a:buFont typeface="Arial" panose="020B0604020202020204" pitchFamily="34" charset="0"/>
              <a:buChar char="•"/>
            </a:pPr>
            <a:r>
              <a:rPr lang="de-DE" sz="2000" dirty="0"/>
              <a:t>Outfit wie im Vorstellungsgespräch</a:t>
            </a:r>
          </a:p>
          <a:p>
            <a:pPr marL="0" indent="0">
              <a:buNone/>
            </a:pPr>
            <a:r>
              <a:rPr lang="de-DE" sz="2000" b="1" dirty="0"/>
              <a:t>Don`ts</a:t>
            </a:r>
          </a:p>
          <a:p>
            <a:pPr>
              <a:buFont typeface="Arial" panose="020B0604020202020204" pitchFamily="34" charset="0"/>
              <a:buChar char="•"/>
            </a:pPr>
            <a:r>
              <a:rPr lang="de-DE" sz="2000" dirty="0"/>
              <a:t>Gleiche Farbe wie der Hintergrund</a:t>
            </a:r>
          </a:p>
          <a:p>
            <a:pPr>
              <a:buFont typeface="Arial" panose="020B0604020202020204" pitchFamily="34" charset="0"/>
              <a:buChar char="•"/>
            </a:pPr>
            <a:r>
              <a:rPr lang="de-DE" sz="2000" dirty="0"/>
              <a:t>Farben eines Konkurrenten tragen</a:t>
            </a:r>
          </a:p>
          <a:p>
            <a:pPr>
              <a:buFont typeface="Arial" panose="020B0604020202020204" pitchFamily="34" charset="0"/>
              <a:buChar char="•"/>
            </a:pPr>
            <a:r>
              <a:rPr lang="de-DE" sz="2000" dirty="0"/>
              <a:t>Zerknitterte, befleckte Kleidung</a:t>
            </a:r>
          </a:p>
        </p:txBody>
      </p:sp>
    </p:spTree>
    <p:extLst>
      <p:ext uri="{BB962C8B-B14F-4D97-AF65-F5344CB8AC3E}">
        <p14:creationId xmlns:p14="http://schemas.microsoft.com/office/powerpoint/2010/main" val="3835768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EF00DB-3608-0524-757C-077D4C2622DF}"/>
              </a:ext>
            </a:extLst>
          </p:cNvPr>
          <p:cNvSpPr>
            <a:spLocks noGrp="1"/>
          </p:cNvSpPr>
          <p:nvPr>
            <p:ph type="title"/>
          </p:nvPr>
        </p:nvSpPr>
        <p:spPr/>
        <p:txBody>
          <a:bodyPr>
            <a:normAutofit/>
          </a:bodyPr>
          <a:lstStyle/>
          <a:p>
            <a:r>
              <a:rPr lang="de-DE" sz="2800" dirty="0">
                <a:latin typeface="+mn-lt"/>
              </a:rPr>
              <a:t>Hintergrund &amp; Format</a:t>
            </a:r>
            <a:br>
              <a:rPr lang="de-DE" sz="2800" dirty="0">
                <a:latin typeface="+mn-lt"/>
              </a:rPr>
            </a:br>
            <a:endParaRPr lang="de-DE" sz="2800" dirty="0">
              <a:latin typeface="+mn-lt"/>
            </a:endParaRPr>
          </a:p>
        </p:txBody>
      </p:sp>
      <p:sp>
        <p:nvSpPr>
          <p:cNvPr id="3" name="Inhaltsplatzhalter 2">
            <a:extLst>
              <a:ext uri="{FF2B5EF4-FFF2-40B4-BE49-F238E27FC236}">
                <a16:creationId xmlns:a16="http://schemas.microsoft.com/office/drawing/2014/main" id="{0F258E62-74DA-17FC-D9D0-55F60777F7D7}"/>
              </a:ext>
            </a:extLst>
          </p:cNvPr>
          <p:cNvSpPr>
            <a:spLocks noGrp="1"/>
          </p:cNvSpPr>
          <p:nvPr>
            <p:ph idx="1"/>
          </p:nvPr>
        </p:nvSpPr>
        <p:spPr/>
        <p:txBody>
          <a:bodyPr>
            <a:normAutofit/>
          </a:bodyPr>
          <a:lstStyle/>
          <a:p>
            <a:pPr marL="0" indent="0">
              <a:buNone/>
            </a:pPr>
            <a:r>
              <a:rPr lang="de-DE" sz="1800" dirty="0"/>
              <a:t>Der Hintergrund sollte </a:t>
            </a:r>
            <a:r>
              <a:rPr lang="de-DE" sz="1800" b="1" dirty="0"/>
              <a:t>neutral, ruhig und von warmen Licht bestrahlt </a:t>
            </a:r>
            <a:r>
              <a:rPr lang="de-DE" sz="1800" dirty="0"/>
              <a:t>sein. So strahlen Sie  unterbewusst Kompetenz und </a:t>
            </a:r>
            <a:r>
              <a:rPr lang="de-DE" sz="1800" dirty="0" err="1"/>
              <a:t>Organiesierheit</a:t>
            </a:r>
            <a:r>
              <a:rPr lang="de-DE" sz="1800" dirty="0"/>
              <a:t> aus. Bezüglich der Musik setzen Sie am besten auf ähnliche Kriterien und wählen eine unaufdringliche Melodie. Auch wenn es oft verlocken wirkt, verzichten Sie auf auffällige grelle Muster oder zu viele Spezialeffekte, da sie als störend empfunden werden können und vom Wesentlichen ablenken.</a:t>
            </a:r>
          </a:p>
          <a:p>
            <a:pPr marL="0" indent="0">
              <a:buNone/>
            </a:pPr>
            <a:endParaRPr lang="de-DE" sz="1800" dirty="0"/>
          </a:p>
          <a:p>
            <a:pPr marL="0" indent="0">
              <a:buNone/>
            </a:pPr>
            <a:r>
              <a:rPr lang="de-DE" sz="1800" dirty="0"/>
              <a:t>Bei der Bewerbung für eine kreative Branche haben Sie zwar etwas mehr </a:t>
            </a:r>
            <a:r>
              <a:rPr lang="de-DE" sz="1800" dirty="0" err="1"/>
              <a:t>gestalterischeb</a:t>
            </a:r>
            <a:r>
              <a:rPr lang="de-DE" sz="1800" dirty="0"/>
              <a:t> Spielraum, müssen aber Ihre Wahl stets gut durchdenken und mit Effekten im Video nicht übertreiben.</a:t>
            </a:r>
          </a:p>
          <a:p>
            <a:pPr marL="0" indent="0">
              <a:buNone/>
            </a:pPr>
            <a:endParaRPr lang="de-DE" sz="1800" dirty="0"/>
          </a:p>
          <a:p>
            <a:pPr marL="0" indent="0">
              <a:buNone/>
            </a:pPr>
            <a:r>
              <a:rPr lang="de-DE" sz="1800" dirty="0"/>
              <a:t>Ansonsten gilt immer, das Video im Querformat zu gestalten, da der Personaler es vermutlich </a:t>
            </a:r>
          </a:p>
          <a:p>
            <a:pPr marL="0" indent="0">
              <a:buNone/>
            </a:pPr>
            <a:r>
              <a:rPr lang="de-DE" sz="1800" dirty="0"/>
              <a:t>Am Computer und nicht auf dem Mobiltelefon öffnen wird-</a:t>
            </a:r>
          </a:p>
        </p:txBody>
      </p:sp>
    </p:spTree>
    <p:extLst>
      <p:ext uri="{BB962C8B-B14F-4D97-AF65-F5344CB8AC3E}">
        <p14:creationId xmlns:p14="http://schemas.microsoft.com/office/powerpoint/2010/main" val="2612965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2454C1-7B66-1721-9378-1AEB7FC5EBDD}"/>
              </a:ext>
            </a:extLst>
          </p:cNvPr>
          <p:cNvSpPr>
            <a:spLocks noGrp="1"/>
          </p:cNvSpPr>
          <p:nvPr>
            <p:ph type="title"/>
          </p:nvPr>
        </p:nvSpPr>
        <p:spPr/>
        <p:txBody>
          <a:bodyPr>
            <a:normAutofit/>
          </a:bodyPr>
          <a:lstStyle/>
          <a:p>
            <a:r>
              <a:rPr lang="de-DE" sz="2800" dirty="0">
                <a:latin typeface="+mn-lt"/>
              </a:rPr>
              <a:t>Qualität</a:t>
            </a:r>
          </a:p>
        </p:txBody>
      </p:sp>
      <p:sp>
        <p:nvSpPr>
          <p:cNvPr id="3" name="Inhaltsplatzhalter 2">
            <a:extLst>
              <a:ext uri="{FF2B5EF4-FFF2-40B4-BE49-F238E27FC236}">
                <a16:creationId xmlns:a16="http://schemas.microsoft.com/office/drawing/2014/main" id="{F98C2DA3-6816-E4B7-7256-FB7CEA44F26C}"/>
              </a:ext>
            </a:extLst>
          </p:cNvPr>
          <p:cNvSpPr>
            <a:spLocks noGrp="1"/>
          </p:cNvSpPr>
          <p:nvPr>
            <p:ph idx="1"/>
          </p:nvPr>
        </p:nvSpPr>
        <p:spPr/>
        <p:txBody>
          <a:bodyPr>
            <a:normAutofit lnSpcReduction="10000"/>
          </a:bodyPr>
          <a:lstStyle/>
          <a:p>
            <a:pPr marL="0" indent="0">
              <a:buNone/>
            </a:pPr>
            <a:r>
              <a:rPr lang="de-DE" sz="2000" dirty="0"/>
              <a:t>Setzen Sie auf </a:t>
            </a:r>
            <a:r>
              <a:rPr lang="de-DE" sz="2000" b="1" dirty="0"/>
              <a:t>Ehrlichkeit </a:t>
            </a:r>
            <a:r>
              <a:rPr lang="de-DE" sz="2000" dirty="0"/>
              <a:t>und preisen nichts an, was Sie später nicht einhalten können.</a:t>
            </a:r>
          </a:p>
          <a:p>
            <a:pPr marL="0" indent="0">
              <a:buNone/>
            </a:pPr>
            <a:r>
              <a:rPr lang="de-DE" sz="2000" b="1" dirty="0"/>
              <a:t>Unehrlichkeit wird von Personalern leicht durchschaut</a:t>
            </a:r>
            <a:r>
              <a:rPr lang="de-DE" sz="2000" dirty="0"/>
              <a:t> und wird aber spätestens im Vorstellungsgespräch auffliegen.</a:t>
            </a:r>
          </a:p>
          <a:p>
            <a:pPr marL="0" indent="0">
              <a:buNone/>
            </a:pPr>
            <a:r>
              <a:rPr lang="de-DE" sz="2000" dirty="0"/>
              <a:t>Weitere NO-</a:t>
            </a:r>
            <a:r>
              <a:rPr lang="de-DE" sz="2000" dirty="0" err="1"/>
              <a:t>GO`s</a:t>
            </a:r>
            <a:r>
              <a:rPr lang="de-DE" sz="2000" dirty="0"/>
              <a:t> für ein Bewerbungsvideo sind:</a:t>
            </a:r>
          </a:p>
          <a:p>
            <a:pPr>
              <a:buFont typeface="Arial" panose="020B0604020202020204" pitchFamily="34" charset="0"/>
              <a:buChar char="•"/>
            </a:pPr>
            <a:r>
              <a:rPr lang="de-DE" sz="2000" dirty="0"/>
              <a:t>Verwackelte und unscharfe Aufnahmen</a:t>
            </a:r>
          </a:p>
          <a:p>
            <a:pPr>
              <a:buFont typeface="Arial" panose="020B0604020202020204" pitchFamily="34" charset="0"/>
              <a:buChar char="•"/>
            </a:pPr>
            <a:r>
              <a:rPr lang="de-DE" sz="2000" dirty="0"/>
              <a:t>Schlechter Ton bzw. Rauschen</a:t>
            </a:r>
          </a:p>
          <a:p>
            <a:pPr>
              <a:buFont typeface="Arial" panose="020B0604020202020204" pitchFamily="34" charset="0"/>
              <a:buChar char="•"/>
            </a:pPr>
            <a:r>
              <a:rPr lang="de-DE" sz="2000" dirty="0"/>
              <a:t>Störende Hintergrundgeräusche</a:t>
            </a:r>
          </a:p>
          <a:p>
            <a:pPr>
              <a:buFont typeface="Arial" panose="020B0604020202020204" pitchFamily="34" charset="0"/>
              <a:buChar char="•"/>
            </a:pPr>
            <a:r>
              <a:rPr lang="de-DE" sz="2000" dirty="0"/>
              <a:t>Lügen/ Unehrlichkeit</a:t>
            </a:r>
          </a:p>
          <a:p>
            <a:pPr>
              <a:buFont typeface="Arial" panose="020B0604020202020204" pitchFamily="34" charset="0"/>
              <a:buChar char="•"/>
            </a:pPr>
            <a:r>
              <a:rPr lang="de-DE" sz="2000" dirty="0"/>
              <a:t>Ungepflegtes Aussehen</a:t>
            </a:r>
          </a:p>
          <a:p>
            <a:pPr>
              <a:buFont typeface="Arial" panose="020B0604020202020204" pitchFamily="34" charset="0"/>
              <a:buChar char="•"/>
            </a:pPr>
            <a:r>
              <a:rPr lang="de-DE" sz="2000" dirty="0"/>
              <a:t>Kaugummi kauen</a:t>
            </a:r>
          </a:p>
        </p:txBody>
      </p:sp>
    </p:spTree>
    <p:extLst>
      <p:ext uri="{BB962C8B-B14F-4D97-AF65-F5344CB8AC3E}">
        <p14:creationId xmlns:p14="http://schemas.microsoft.com/office/powerpoint/2010/main" val="4023663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C0D7A61-EFB6-F1DF-6688-D488CD854687}"/>
              </a:ext>
            </a:extLst>
          </p:cNvPr>
          <p:cNvSpPr>
            <a:spLocks noGrp="1"/>
          </p:cNvSpPr>
          <p:nvPr>
            <p:ph type="title"/>
          </p:nvPr>
        </p:nvSpPr>
        <p:spPr/>
        <p:txBody>
          <a:bodyPr>
            <a:normAutofit/>
          </a:bodyPr>
          <a:lstStyle/>
          <a:p>
            <a:r>
              <a:rPr lang="de-DE" sz="2800" dirty="0">
                <a:latin typeface="Avenir Next LT Pro" panose="020B0504020202020204" pitchFamily="34" charset="0"/>
              </a:rPr>
              <a:t>Kosten</a:t>
            </a:r>
          </a:p>
        </p:txBody>
      </p:sp>
      <p:sp>
        <p:nvSpPr>
          <p:cNvPr id="3" name="Inhaltsplatzhalter 2">
            <a:extLst>
              <a:ext uri="{FF2B5EF4-FFF2-40B4-BE49-F238E27FC236}">
                <a16:creationId xmlns:a16="http://schemas.microsoft.com/office/drawing/2014/main" id="{C2908CAB-316D-AC12-A3C6-18634A313992}"/>
              </a:ext>
            </a:extLst>
          </p:cNvPr>
          <p:cNvSpPr>
            <a:spLocks noGrp="1"/>
          </p:cNvSpPr>
          <p:nvPr>
            <p:ph idx="1"/>
          </p:nvPr>
        </p:nvSpPr>
        <p:spPr/>
        <p:txBody>
          <a:bodyPr>
            <a:normAutofit fontScale="92500" lnSpcReduction="10000"/>
          </a:bodyPr>
          <a:lstStyle/>
          <a:p>
            <a:pPr marL="0" indent="0">
              <a:buNone/>
            </a:pPr>
            <a:r>
              <a:rPr lang="de-DE" sz="2000" dirty="0"/>
              <a:t>Bei einer professionellen Videoerstellung müssen Sie mit mindestens 250 Euro für eine einfache Ausführung und mit rund 500 Euro für ein Gesamtpacket rechnen. </a:t>
            </a:r>
          </a:p>
          <a:p>
            <a:pPr marL="0" indent="0">
              <a:buNone/>
            </a:pPr>
            <a:r>
              <a:rPr lang="de-DE" sz="2000" dirty="0"/>
              <a:t>Ein Rundum-Paket enthält in der Regel:</a:t>
            </a:r>
          </a:p>
          <a:p>
            <a:pPr>
              <a:buFont typeface="Arial" panose="020B0604020202020204" pitchFamily="34" charset="0"/>
              <a:buChar char="•"/>
            </a:pPr>
            <a:r>
              <a:rPr lang="de-DE" sz="2000" dirty="0"/>
              <a:t>Das Video selbst</a:t>
            </a:r>
          </a:p>
          <a:p>
            <a:pPr>
              <a:buFont typeface="Arial" panose="020B0604020202020204" pitchFamily="34" charset="0"/>
              <a:buChar char="•"/>
            </a:pPr>
            <a:r>
              <a:rPr lang="de-DE" sz="2000" dirty="0"/>
              <a:t>Die Maske &amp; Frisur</a:t>
            </a:r>
          </a:p>
          <a:p>
            <a:pPr>
              <a:buFont typeface="Arial" panose="020B0604020202020204" pitchFamily="34" charset="0"/>
              <a:buChar char="•"/>
            </a:pPr>
            <a:r>
              <a:rPr lang="de-DE" sz="2000" dirty="0"/>
              <a:t>Eine umfassende Beratung zu Outfit und Drehort</a:t>
            </a:r>
          </a:p>
          <a:p>
            <a:pPr marL="0" indent="0">
              <a:buNone/>
            </a:pPr>
            <a:r>
              <a:rPr lang="de-DE" sz="2000" dirty="0"/>
              <a:t>Mit der Eigenregie kommt man natürlich günstiger weg, jedoch sollte man trotzdem das entsprechende Equipment haben, damit das Video den Qualitätskriterien genügt.</a:t>
            </a:r>
          </a:p>
          <a:p>
            <a:pPr marL="0" indent="0">
              <a:buNone/>
            </a:pPr>
            <a:r>
              <a:rPr lang="de-DE" sz="2000" dirty="0"/>
              <a:t>Im heutigen Zeitalter gibt es bereits Handykameras, die sich für den Dreh eines Bewerbungsvideos eignen . Mit dem Laptop kannst du kostenlose Programme zum Bearbeiten ( z.B. Windows Movie Maker oder </a:t>
            </a:r>
            <a:r>
              <a:rPr lang="de-DE" sz="2000" dirty="0" err="1"/>
              <a:t>iMovie</a:t>
            </a:r>
            <a:r>
              <a:rPr lang="de-DE" sz="2000" dirty="0"/>
              <a:t> für Apple) nutzen und kleine Änderungen ( wie Schnitt, Einfügen von Effekten etc.) eigenständig vornehmen.</a:t>
            </a:r>
          </a:p>
        </p:txBody>
      </p:sp>
    </p:spTree>
    <p:extLst>
      <p:ext uri="{BB962C8B-B14F-4D97-AF65-F5344CB8AC3E}">
        <p14:creationId xmlns:p14="http://schemas.microsoft.com/office/powerpoint/2010/main" val="2644925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7DB087-DA46-C5C2-8A86-B31D518A8964}"/>
              </a:ext>
            </a:extLst>
          </p:cNvPr>
          <p:cNvSpPr>
            <a:spLocks noGrp="1"/>
          </p:cNvSpPr>
          <p:nvPr>
            <p:ph type="title"/>
          </p:nvPr>
        </p:nvSpPr>
        <p:spPr/>
        <p:txBody>
          <a:bodyPr>
            <a:normAutofit/>
          </a:bodyPr>
          <a:lstStyle/>
          <a:p>
            <a:r>
              <a:rPr lang="de-DE" sz="2800" dirty="0">
                <a:latin typeface="+mn-lt"/>
              </a:rPr>
              <a:t>Übermittlung des Videos</a:t>
            </a:r>
          </a:p>
        </p:txBody>
      </p:sp>
      <p:sp>
        <p:nvSpPr>
          <p:cNvPr id="3" name="Inhaltsplatzhalter 2">
            <a:extLst>
              <a:ext uri="{FF2B5EF4-FFF2-40B4-BE49-F238E27FC236}">
                <a16:creationId xmlns:a16="http://schemas.microsoft.com/office/drawing/2014/main" id="{0ACBBC0A-98F9-ABE1-333D-1E3ACE3218B1}"/>
              </a:ext>
            </a:extLst>
          </p:cNvPr>
          <p:cNvSpPr>
            <a:spLocks noGrp="1"/>
          </p:cNvSpPr>
          <p:nvPr>
            <p:ph idx="1"/>
          </p:nvPr>
        </p:nvSpPr>
        <p:spPr/>
        <p:txBody>
          <a:bodyPr>
            <a:normAutofit/>
          </a:bodyPr>
          <a:lstStyle/>
          <a:p>
            <a:pPr marL="0" indent="0">
              <a:buNone/>
            </a:pPr>
            <a:r>
              <a:rPr lang="de-DE" sz="2000" dirty="0"/>
              <a:t>Es gibt verschiedene Wege, dem potenziellen Arbeitgeber  Ihr Bewerbungsvideo zu verschicken. Manche Unternehmen haben </a:t>
            </a:r>
            <a:r>
              <a:rPr lang="de-DE" sz="2000" b="1" dirty="0"/>
              <a:t>spezielle Plattformen oder Bewerbungsportale</a:t>
            </a:r>
            <a:r>
              <a:rPr lang="de-DE" sz="2000" dirty="0"/>
              <a:t>, wo Sie mittels Registrierung einen Zugang erlangen  und Ihr  Video hochladen können. So wird sichergestellt, </a:t>
            </a:r>
            <a:r>
              <a:rPr lang="de-DE" sz="2000" dirty="0" err="1"/>
              <a:t>daß</a:t>
            </a:r>
            <a:r>
              <a:rPr lang="de-DE" sz="2000" dirty="0"/>
              <a:t> es nur die Person sieht, für die es auch bestimmt ist.</a:t>
            </a:r>
          </a:p>
          <a:p>
            <a:pPr marL="0" indent="0">
              <a:buNone/>
            </a:pPr>
            <a:r>
              <a:rPr lang="de-DE" sz="2000" dirty="0"/>
              <a:t>Weiter </a:t>
            </a:r>
            <a:r>
              <a:rPr lang="de-DE" sz="2000" dirty="0" err="1"/>
              <a:t>möglichkeiten</a:t>
            </a:r>
            <a:r>
              <a:rPr lang="de-DE" sz="2000" dirty="0"/>
              <a:t> sind:</a:t>
            </a:r>
          </a:p>
          <a:p>
            <a:pPr marL="0" indent="0">
              <a:buNone/>
            </a:pPr>
            <a:r>
              <a:rPr lang="de-DE" sz="2000" dirty="0"/>
              <a:t>Das Video und die Bewerbung per Mail senden ( Achten sie auf das gängige Dateiformat) welches von jedem geöffnet werden kann und die zulässige </a:t>
            </a:r>
            <a:r>
              <a:rPr lang="de-DE" sz="2000" dirty="0" err="1"/>
              <a:t>größe</a:t>
            </a:r>
            <a:r>
              <a:rPr lang="de-DE" sz="2000" dirty="0"/>
              <a:t> von 5MB</a:t>
            </a:r>
          </a:p>
          <a:p>
            <a:pPr marL="0" indent="0">
              <a:buNone/>
            </a:pPr>
            <a:r>
              <a:rPr lang="de-DE" sz="2000" dirty="0"/>
              <a:t>Nicht überschreitet.</a:t>
            </a:r>
          </a:p>
        </p:txBody>
      </p:sp>
    </p:spTree>
    <p:extLst>
      <p:ext uri="{BB962C8B-B14F-4D97-AF65-F5344CB8AC3E}">
        <p14:creationId xmlns:p14="http://schemas.microsoft.com/office/powerpoint/2010/main" val="1133752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5DD37D-1354-6D53-81AF-F19DEC2F4580}"/>
              </a:ext>
            </a:extLst>
          </p:cNvPr>
          <p:cNvSpPr>
            <a:spLocks noGrp="1"/>
          </p:cNvSpPr>
          <p:nvPr>
            <p:ph type="title"/>
          </p:nvPr>
        </p:nvSpPr>
        <p:spPr/>
        <p:txBody>
          <a:bodyPr>
            <a:normAutofit/>
          </a:bodyPr>
          <a:lstStyle/>
          <a:p>
            <a:r>
              <a:rPr lang="de-DE" sz="2800" dirty="0">
                <a:latin typeface="+mn-lt"/>
              </a:rPr>
              <a:t>Weitere Tipps und Beispiele für dein Bewerbungsvideo</a:t>
            </a:r>
          </a:p>
        </p:txBody>
      </p:sp>
      <p:sp>
        <p:nvSpPr>
          <p:cNvPr id="3" name="Inhaltsplatzhalter 2">
            <a:extLst>
              <a:ext uri="{FF2B5EF4-FFF2-40B4-BE49-F238E27FC236}">
                <a16:creationId xmlns:a16="http://schemas.microsoft.com/office/drawing/2014/main" id="{37EBFAA5-87C6-C65C-10BB-A423594E57AA}"/>
              </a:ext>
            </a:extLst>
          </p:cNvPr>
          <p:cNvSpPr>
            <a:spLocks noGrp="1"/>
          </p:cNvSpPr>
          <p:nvPr>
            <p:ph idx="1"/>
          </p:nvPr>
        </p:nvSpPr>
        <p:spPr/>
        <p:txBody>
          <a:bodyPr>
            <a:normAutofit fontScale="85000" lnSpcReduction="20000"/>
          </a:bodyPr>
          <a:lstStyle/>
          <a:p>
            <a:pPr marL="0" indent="0">
              <a:buNone/>
            </a:pPr>
            <a:r>
              <a:rPr lang="de-DE" sz="2000" dirty="0"/>
              <a:t>Da vor allem die ersten Sekunden des Videos entscheidend sind, sollten Sie sich einen </a:t>
            </a:r>
            <a:r>
              <a:rPr lang="de-DE" sz="2000" b="1" dirty="0"/>
              <a:t>kreativen und fesselnden Einstieg </a:t>
            </a:r>
            <a:r>
              <a:rPr lang="de-DE" sz="2000" dirty="0"/>
              <a:t>überlegen.</a:t>
            </a:r>
          </a:p>
          <a:p>
            <a:pPr>
              <a:buFont typeface="Arial" panose="020B0604020202020204" pitchFamily="34" charset="0"/>
              <a:buChar char="•"/>
            </a:pPr>
            <a:r>
              <a:rPr lang="de-DE" sz="2000" dirty="0"/>
              <a:t>Kurze, aufeinanderfolgende Szenen statt einem durchgehenden, ungeschnittenen Video erleichtern Ihnen den Prozess. Sie können Fehler leichter ausbessern und einfach die gewünschte Szene erneut drehen.</a:t>
            </a:r>
          </a:p>
          <a:p>
            <a:pPr>
              <a:buFont typeface="Arial" panose="020B0604020202020204" pitchFamily="34" charset="0"/>
              <a:buChar char="•"/>
            </a:pPr>
            <a:r>
              <a:rPr lang="de-DE" sz="2000" dirty="0"/>
              <a:t>Eine persönliche Ansprache im Video, bedeutet einen individuellen Zuschnitt des Videos auf das Unternehmen und zeugt von ehrlichen Interesse. Ganz nach dem Motto: Dieses Video habe ich nur für Sie gemacht.</a:t>
            </a:r>
          </a:p>
          <a:p>
            <a:pPr>
              <a:buFont typeface="Arial" panose="020B0604020202020204" pitchFamily="34" charset="0"/>
              <a:buChar char="•"/>
            </a:pPr>
            <a:r>
              <a:rPr lang="de-DE" sz="2000" dirty="0"/>
              <a:t>Auf einem Kanal hochladen( Privatisierung durch Passwortschutz o.Ä. möglich) und den entsprechenden Link in der Bewerbung unterbringen.</a:t>
            </a:r>
          </a:p>
          <a:p>
            <a:pPr>
              <a:buFont typeface="Arial" panose="020B0604020202020204" pitchFamily="34" charset="0"/>
              <a:buChar char="•"/>
            </a:pPr>
            <a:r>
              <a:rPr lang="de-DE" sz="2000" dirty="0"/>
              <a:t>Auf einer Bewerbungshomepage hochladen</a:t>
            </a:r>
          </a:p>
          <a:p>
            <a:pPr>
              <a:buFont typeface="Arial" panose="020B0604020202020204" pitchFamily="34" charset="0"/>
              <a:buChar char="•"/>
            </a:pPr>
            <a:r>
              <a:rPr lang="de-DE" sz="2000" dirty="0"/>
              <a:t>In einer Cloud speichern (z.B. Google Drive oder Dropbox) den entsprechenden Link freigeben und in der Bewerbung unterbringen.</a:t>
            </a:r>
          </a:p>
          <a:p>
            <a:pPr>
              <a:buFont typeface="Arial" panose="020B0604020202020204" pitchFamily="34" charset="0"/>
              <a:buChar char="•"/>
            </a:pPr>
            <a:r>
              <a:rPr lang="de-DE" sz="2000" dirty="0"/>
              <a:t>Bei einer </a:t>
            </a:r>
            <a:r>
              <a:rPr lang="de-DE" sz="2000" dirty="0" err="1"/>
              <a:t>postialischen</a:t>
            </a:r>
            <a:r>
              <a:rPr lang="de-DE" sz="2000" dirty="0"/>
              <a:t> Bewerbung kann das Video den Unterlagen auf einem Speichermedium ( USB- Stick oder CD) beigefügt werden</a:t>
            </a:r>
          </a:p>
        </p:txBody>
      </p:sp>
    </p:spTree>
    <p:extLst>
      <p:ext uri="{BB962C8B-B14F-4D97-AF65-F5344CB8AC3E}">
        <p14:creationId xmlns:p14="http://schemas.microsoft.com/office/powerpoint/2010/main" val="677251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C76AC2-EFD1-54B1-9CBC-A2C30DE990AB}"/>
              </a:ext>
            </a:extLst>
          </p:cNvPr>
          <p:cNvSpPr>
            <a:spLocks noGrp="1"/>
          </p:cNvSpPr>
          <p:nvPr>
            <p:ph type="title"/>
          </p:nvPr>
        </p:nvSpPr>
        <p:spPr/>
        <p:txBody>
          <a:bodyPr>
            <a:normAutofit/>
          </a:bodyPr>
          <a:lstStyle/>
          <a:p>
            <a:r>
              <a:rPr lang="de-DE" sz="2800" dirty="0">
                <a:latin typeface="+mn-lt"/>
              </a:rPr>
              <a:t>Weitere Tipps und Beispiele für dein Bewerbungsvideo</a:t>
            </a:r>
          </a:p>
        </p:txBody>
      </p:sp>
      <p:sp>
        <p:nvSpPr>
          <p:cNvPr id="3" name="Inhaltsplatzhalter 2">
            <a:extLst>
              <a:ext uri="{FF2B5EF4-FFF2-40B4-BE49-F238E27FC236}">
                <a16:creationId xmlns:a16="http://schemas.microsoft.com/office/drawing/2014/main" id="{982FF20C-5499-C18A-72D4-06DF665CAF74}"/>
              </a:ext>
            </a:extLst>
          </p:cNvPr>
          <p:cNvSpPr>
            <a:spLocks noGrp="1"/>
          </p:cNvSpPr>
          <p:nvPr>
            <p:ph idx="1"/>
          </p:nvPr>
        </p:nvSpPr>
        <p:spPr/>
        <p:txBody>
          <a:bodyPr>
            <a:normAutofit lnSpcReduction="10000"/>
          </a:bodyPr>
          <a:lstStyle/>
          <a:p>
            <a:pPr>
              <a:buFont typeface="Arial" panose="020B0604020202020204" pitchFamily="34" charset="0"/>
              <a:buChar char="•"/>
            </a:pPr>
            <a:r>
              <a:rPr lang="de-DE" sz="2000" b="1" dirty="0"/>
              <a:t>Der Text für das Video darf nicht zu sehr wie Schriftsprache klingen. </a:t>
            </a:r>
            <a:r>
              <a:rPr lang="de-DE" sz="2000" dirty="0"/>
              <a:t>Beim</a:t>
            </a:r>
            <a:r>
              <a:rPr lang="de-DE" sz="2000" b="1" dirty="0"/>
              <a:t> </a:t>
            </a:r>
            <a:r>
              <a:rPr lang="de-DE" sz="2000" dirty="0" err="1"/>
              <a:t>Formulierenkannst</a:t>
            </a:r>
            <a:r>
              <a:rPr lang="de-DE" sz="2000" dirty="0"/>
              <a:t> du erst so tun, als würdest du mit jemanden sprechen und dann das Gesagte so aufschreiben.</a:t>
            </a:r>
          </a:p>
          <a:p>
            <a:pPr>
              <a:buFont typeface="Arial" panose="020B0604020202020204" pitchFamily="34" charset="0"/>
              <a:buChar char="•"/>
            </a:pPr>
            <a:r>
              <a:rPr lang="de-DE" sz="2000" b="1" dirty="0"/>
              <a:t>Stichpunkte auf Karteikarten </a:t>
            </a:r>
            <a:r>
              <a:rPr lang="de-DE" sz="2000" dirty="0"/>
              <a:t>zusammenfassen, kann hilfreich sein, wenn sie unsicher beim Präsentieren sind. Nutzen Sie sie um sich daran </a:t>
            </a:r>
            <a:r>
              <a:rPr lang="de-DE" sz="2000" dirty="0" err="1"/>
              <a:t>endlang</a:t>
            </a:r>
            <a:r>
              <a:rPr lang="de-DE" sz="2000" dirty="0"/>
              <a:t> zu hangeln, während Sie</a:t>
            </a:r>
          </a:p>
          <a:p>
            <a:pPr marL="0" indent="0">
              <a:buNone/>
            </a:pPr>
            <a:r>
              <a:rPr lang="de-DE" sz="2000" dirty="0"/>
              <a:t>    den Text für Ihr Video sprechen.</a:t>
            </a:r>
          </a:p>
          <a:p>
            <a:pPr>
              <a:buFont typeface="Arial" panose="020B0604020202020204" pitchFamily="34" charset="0"/>
              <a:buChar char="•"/>
            </a:pPr>
            <a:r>
              <a:rPr lang="de-DE" sz="2000" dirty="0"/>
              <a:t>Sie sollten sich ein Feedback von Familie o. Bekannten einholen, da Außenstehende die Wirkung oft besser bestimmen und Ihnen hilfreiche Tipps geben könne.</a:t>
            </a:r>
          </a:p>
          <a:p>
            <a:pPr>
              <a:buFont typeface="Arial" panose="020B0604020202020204" pitchFamily="34" charset="0"/>
              <a:buChar char="•"/>
            </a:pPr>
            <a:r>
              <a:rPr lang="de-DE" sz="2000" dirty="0"/>
              <a:t>Fügen Sie Ihrem Video am Ende ein Call-</a:t>
            </a:r>
            <a:r>
              <a:rPr lang="de-DE" sz="2000" dirty="0" err="1"/>
              <a:t>to</a:t>
            </a:r>
            <a:r>
              <a:rPr lang="de-DE" sz="2000" dirty="0"/>
              <a:t>-Action ( Aufforderung zur Handlung) bei, indem Sie Ihr Interesse an einer Einladung zum persönlichen Gespräch bekunden.</a:t>
            </a:r>
          </a:p>
          <a:p>
            <a:pPr marL="0" indent="0">
              <a:buNone/>
            </a:pPr>
            <a:r>
              <a:rPr lang="de-DE" sz="2000" dirty="0"/>
              <a:t>    Sie können kurz Ihre Kontaktdaten einblenden, um Ihre Erreichbarkeit </a:t>
            </a:r>
            <a:r>
              <a:rPr lang="de-DE" sz="2000"/>
              <a:t>zu signalisieren.</a:t>
            </a:r>
            <a:endParaRPr lang="de-DE" sz="2000" dirty="0"/>
          </a:p>
          <a:p>
            <a:pPr>
              <a:buFont typeface="Arial" panose="020B0604020202020204" pitchFamily="34" charset="0"/>
              <a:buChar char="•"/>
            </a:pPr>
            <a:endParaRPr lang="de-DE" sz="2000" dirty="0"/>
          </a:p>
        </p:txBody>
      </p:sp>
    </p:spTree>
    <p:extLst>
      <p:ext uri="{BB962C8B-B14F-4D97-AF65-F5344CB8AC3E}">
        <p14:creationId xmlns:p14="http://schemas.microsoft.com/office/powerpoint/2010/main" val="1174481289"/>
      </p:ext>
    </p:extLst>
  </p:cSld>
  <p:clrMapOvr>
    <a:masterClrMapping/>
  </p:clrMapOvr>
</p:sld>
</file>

<file path=ppt/theme/theme1.xml><?xml version="1.0" encoding="utf-8"?>
<a:theme xmlns:a="http://schemas.openxmlformats.org/drawingml/2006/main" name="ExploreVTI">
  <a:themeElements>
    <a:clrScheme name="Custom 33">
      <a:dk1>
        <a:sysClr val="windowText" lastClr="000000"/>
      </a:dk1>
      <a:lt1>
        <a:sysClr val="window" lastClr="FFFFFF"/>
      </a:lt1>
      <a:dk2>
        <a:srgbClr val="201449"/>
      </a:dk2>
      <a:lt2>
        <a:srgbClr val="F3F0E9"/>
      </a:lt2>
      <a:accent1>
        <a:srgbClr val="E45221"/>
      </a:accent1>
      <a:accent2>
        <a:srgbClr val="4D4EE6"/>
      </a:accent2>
      <a:accent3>
        <a:srgbClr val="454B78"/>
      </a:accent3>
      <a:accent4>
        <a:srgbClr val="A3A3C1"/>
      </a:accent4>
      <a:accent5>
        <a:srgbClr val="7162FE"/>
      </a:accent5>
      <a:accent6>
        <a:srgbClr val="1EBE9B"/>
      </a:accent6>
      <a:hlink>
        <a:srgbClr val="F900A0"/>
      </a:hlink>
      <a:folHlink>
        <a:srgbClr val="954F72"/>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xploreVTI" id="{157DDAE2-BFCD-43FD-9602-E5EFEAD66DC3}" vid="{04B6EBF8-4645-4305-9753-050B4204785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FEC02C1F9D9DD041BB604A1E7409B6CC" ma:contentTypeVersion="7" ma:contentTypeDescription="Ein neues Dokument erstellen." ma:contentTypeScope="" ma:versionID="101ee20442577244597fa52a427de689">
  <xsd:schema xmlns:xsd="http://www.w3.org/2001/XMLSchema" xmlns:xs="http://www.w3.org/2001/XMLSchema" xmlns:p="http://schemas.microsoft.com/office/2006/metadata/properties" xmlns:ns2="25cf6f13-dbc6-48f8-affa-c19f8a4808a7" targetNamespace="http://schemas.microsoft.com/office/2006/metadata/properties" ma:root="true" ma:fieldsID="026e63f5c26865afd47a6663de3a95ce" ns2:_="">
    <xsd:import namespace="25cf6f13-dbc6-48f8-affa-c19f8a4808a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cf6f13-dbc6-48f8-affa-c19f8a4808a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40A1079-16EC-400A-B5E7-7446C87C39A9}">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874DAF4-8451-42C5-893E-479CE61F1B74}">
  <ds:schemaRefs>
    <ds:schemaRef ds:uri="http://schemas.microsoft.com/sharepoint/v3/contenttype/forms"/>
  </ds:schemaRefs>
</ds:datastoreItem>
</file>

<file path=customXml/itemProps3.xml><?xml version="1.0" encoding="utf-8"?>
<ds:datastoreItem xmlns:ds="http://schemas.openxmlformats.org/officeDocument/2006/customXml" ds:itemID="{F42FDA99-A657-486B-8BD8-1F89D36D02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5cf6f13-dbc6-48f8-affa-c19f8a4808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Entdecken</Template>
  <TotalTime>0</TotalTime>
  <Words>1469</Words>
  <Application>Microsoft Office PowerPoint</Application>
  <PresentationFormat>Widescreen</PresentationFormat>
  <Paragraphs>104</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ExploreVTI</vt:lpstr>
      <vt:lpstr>Bewerbungsvideo - Was ist das?</vt:lpstr>
      <vt:lpstr>Ein Bewerbungsvideo ist ein Video, in dem sie sich als potenzieller Arbeitnehmer für ein Unternehmen präsentieren und sich sowie ihre Eigenschaften vermarkten. Im Prinzip also ein Werbespot für sie selbst.</vt:lpstr>
      <vt:lpstr>Pro &amp; Contra – Das spricht für die moderne Bewerbung</vt:lpstr>
      <vt:lpstr>Vorbereitung &amp; Formulierung des Inhalts</vt:lpstr>
      <vt:lpstr>PowerPoint Presentation</vt:lpstr>
      <vt:lpstr> Beispiele für den Einstieg in ihr Bewerbungsvideo</vt:lpstr>
      <vt:lpstr>PowerPoint Presentation</vt:lpstr>
      <vt:lpstr>Durchführung- Bewerbungsvideo erstellen ( lassen)</vt:lpstr>
      <vt:lpstr>Haltung &amp; Sprache</vt:lpstr>
      <vt:lpstr>Kleidung</vt:lpstr>
      <vt:lpstr>Hintergrund &amp; Format </vt:lpstr>
      <vt:lpstr>Qualität</vt:lpstr>
      <vt:lpstr>Kosten</vt:lpstr>
      <vt:lpstr>Übermittlung des Videos</vt:lpstr>
      <vt:lpstr>Weitere Tipps und Beispiele für dein Bewerbungsvideo</vt:lpstr>
      <vt:lpstr>Weitere Tipps und Beispiele für dein Bewerbungsvideo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Praktikant5</dc:creator>
  <cp:lastModifiedBy>Praktikant5</cp:lastModifiedBy>
  <cp:revision>4</cp:revision>
  <dcterms:created xsi:type="dcterms:W3CDTF">2024-01-26T08:04:14Z</dcterms:created>
  <dcterms:modified xsi:type="dcterms:W3CDTF">2024-01-26T14:01:19Z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0x010100FEC02C1F9D9DD041BB604A1E7409B6CC</vt:lpwstr>
  </property>
</Properties>
</file>