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drawing1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068045-8214-4634-8EE1-3970D35FA02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1760FAD-6188-49BE-804B-0F424F876899}">
      <dgm:prSet/>
      <dgm:spPr/>
      <dgm:t>
        <a:bodyPr/>
        <a:lstStyle/>
        <a:p>
          <a:r>
            <a:rPr lang="de-DE" dirty="0"/>
            <a:t>Beginn des </a:t>
          </a:r>
          <a:r>
            <a:rPr lang="de-DE" dirty="0" err="1"/>
            <a:t>Arbeitsverhhältnisses</a:t>
          </a:r>
          <a:endParaRPr lang="en-US" dirty="0"/>
        </a:p>
      </dgm:t>
    </dgm:pt>
    <dgm:pt modelId="{E6A614B7-E232-4DAD-9F14-2C560B4BC7D0}" type="parTrans" cxnId="{2426D8F5-88E0-4216-83BB-104F03DEF029}">
      <dgm:prSet/>
      <dgm:spPr/>
      <dgm:t>
        <a:bodyPr/>
        <a:lstStyle/>
        <a:p>
          <a:endParaRPr lang="en-US"/>
        </a:p>
      </dgm:t>
    </dgm:pt>
    <dgm:pt modelId="{FA8AA65F-5686-4FF8-A47C-BA7289C383B0}" type="sibTrans" cxnId="{2426D8F5-88E0-4216-83BB-104F03DEF029}">
      <dgm:prSet/>
      <dgm:spPr/>
      <dgm:t>
        <a:bodyPr/>
        <a:lstStyle/>
        <a:p>
          <a:endParaRPr lang="en-US"/>
        </a:p>
      </dgm:t>
    </dgm:pt>
    <dgm:pt modelId="{61ACE6D7-6E02-4C99-9FB8-4093D472E13A}">
      <dgm:prSet/>
      <dgm:spPr/>
      <dgm:t>
        <a:bodyPr/>
        <a:lstStyle/>
        <a:p>
          <a:r>
            <a:rPr lang="de-DE"/>
            <a:t>Dauer und Probezeit</a:t>
          </a:r>
          <a:endParaRPr lang="en-US"/>
        </a:p>
      </dgm:t>
    </dgm:pt>
    <dgm:pt modelId="{0BC13440-5348-4548-A5D9-24EEE1863A31}" type="parTrans" cxnId="{1AE622CD-EA77-470A-92E3-A56EB7DFA0AA}">
      <dgm:prSet/>
      <dgm:spPr/>
      <dgm:t>
        <a:bodyPr/>
        <a:lstStyle/>
        <a:p>
          <a:endParaRPr lang="en-US"/>
        </a:p>
      </dgm:t>
    </dgm:pt>
    <dgm:pt modelId="{58A56AD8-A7D6-4328-BBBA-8C81967C916D}" type="sibTrans" cxnId="{1AE622CD-EA77-470A-92E3-A56EB7DFA0AA}">
      <dgm:prSet/>
      <dgm:spPr/>
      <dgm:t>
        <a:bodyPr/>
        <a:lstStyle/>
        <a:p>
          <a:endParaRPr lang="en-US"/>
        </a:p>
      </dgm:t>
    </dgm:pt>
    <dgm:pt modelId="{CCFD8C2B-E1D9-422A-A2B8-5CA230558ADB}">
      <dgm:prSet/>
      <dgm:spPr/>
      <dgm:t>
        <a:bodyPr/>
        <a:lstStyle/>
        <a:p>
          <a:r>
            <a:rPr lang="de-DE"/>
            <a:t>Tätigkeit</a:t>
          </a:r>
          <a:endParaRPr lang="en-US"/>
        </a:p>
      </dgm:t>
    </dgm:pt>
    <dgm:pt modelId="{DE4FF50C-CD2E-4498-AF70-A028D6EE4C81}" type="parTrans" cxnId="{0A788BDF-A8CA-4AFC-BC2C-2AD101D9DDF0}">
      <dgm:prSet/>
      <dgm:spPr/>
      <dgm:t>
        <a:bodyPr/>
        <a:lstStyle/>
        <a:p>
          <a:endParaRPr lang="en-US"/>
        </a:p>
      </dgm:t>
    </dgm:pt>
    <dgm:pt modelId="{44D87BF6-DE74-4F03-AEA2-EBEB51666F40}" type="sibTrans" cxnId="{0A788BDF-A8CA-4AFC-BC2C-2AD101D9DDF0}">
      <dgm:prSet/>
      <dgm:spPr/>
      <dgm:t>
        <a:bodyPr/>
        <a:lstStyle/>
        <a:p>
          <a:endParaRPr lang="en-US"/>
        </a:p>
      </dgm:t>
    </dgm:pt>
    <dgm:pt modelId="{E013C507-A5CC-428A-9508-FCD1C512D42E}">
      <dgm:prSet/>
      <dgm:spPr/>
      <dgm:t>
        <a:bodyPr/>
        <a:lstStyle/>
        <a:p>
          <a:r>
            <a:rPr lang="de-DE"/>
            <a:t>Arbeitsvergütung</a:t>
          </a:r>
          <a:endParaRPr lang="en-US"/>
        </a:p>
      </dgm:t>
    </dgm:pt>
    <dgm:pt modelId="{12DD053B-60C0-436A-9C86-0102DC65C6B3}" type="parTrans" cxnId="{EF30295A-CCDF-4578-9CB3-42D64FF93100}">
      <dgm:prSet/>
      <dgm:spPr/>
      <dgm:t>
        <a:bodyPr/>
        <a:lstStyle/>
        <a:p>
          <a:endParaRPr lang="en-US"/>
        </a:p>
      </dgm:t>
    </dgm:pt>
    <dgm:pt modelId="{6381AF46-5127-4154-8792-1AB48940CE9F}" type="sibTrans" cxnId="{EF30295A-CCDF-4578-9CB3-42D64FF93100}">
      <dgm:prSet/>
      <dgm:spPr/>
      <dgm:t>
        <a:bodyPr/>
        <a:lstStyle/>
        <a:p>
          <a:endParaRPr lang="en-US"/>
        </a:p>
      </dgm:t>
    </dgm:pt>
    <dgm:pt modelId="{DF45EBD8-FCA3-406B-B1A1-B02FC7D57848}">
      <dgm:prSet/>
      <dgm:spPr/>
      <dgm:t>
        <a:bodyPr/>
        <a:lstStyle/>
        <a:p>
          <a:r>
            <a:rPr lang="de-DE"/>
            <a:t>Arbeitszeit</a:t>
          </a:r>
          <a:endParaRPr lang="en-US"/>
        </a:p>
      </dgm:t>
    </dgm:pt>
    <dgm:pt modelId="{3531BCA5-163D-49F8-B138-8949FF97403C}" type="parTrans" cxnId="{3515D2BD-EFA0-4E4C-A892-450660503A72}">
      <dgm:prSet/>
      <dgm:spPr/>
      <dgm:t>
        <a:bodyPr/>
        <a:lstStyle/>
        <a:p>
          <a:endParaRPr lang="en-US"/>
        </a:p>
      </dgm:t>
    </dgm:pt>
    <dgm:pt modelId="{765F340C-FB6D-41F5-A82F-C94BEF5D9110}" type="sibTrans" cxnId="{3515D2BD-EFA0-4E4C-A892-450660503A72}">
      <dgm:prSet/>
      <dgm:spPr/>
      <dgm:t>
        <a:bodyPr/>
        <a:lstStyle/>
        <a:p>
          <a:endParaRPr lang="en-US"/>
        </a:p>
      </dgm:t>
    </dgm:pt>
    <dgm:pt modelId="{98FECD27-FB3E-4EB1-918A-FDA3E4C9B559}">
      <dgm:prSet/>
      <dgm:spPr/>
      <dgm:t>
        <a:bodyPr/>
        <a:lstStyle/>
        <a:p>
          <a:r>
            <a:rPr lang="de-DE"/>
            <a:t>Urlaub</a:t>
          </a:r>
          <a:endParaRPr lang="en-US"/>
        </a:p>
      </dgm:t>
    </dgm:pt>
    <dgm:pt modelId="{72F63BF4-4DA2-4CC2-BA33-254A892B9149}" type="parTrans" cxnId="{C6098857-929C-4A20-BD3E-C45FB4A99E5A}">
      <dgm:prSet/>
      <dgm:spPr/>
      <dgm:t>
        <a:bodyPr/>
        <a:lstStyle/>
        <a:p>
          <a:endParaRPr lang="en-US"/>
        </a:p>
      </dgm:t>
    </dgm:pt>
    <dgm:pt modelId="{E1F6C30E-0EC4-4547-AD97-EF5787B3FB7E}" type="sibTrans" cxnId="{C6098857-929C-4A20-BD3E-C45FB4A99E5A}">
      <dgm:prSet/>
      <dgm:spPr/>
      <dgm:t>
        <a:bodyPr/>
        <a:lstStyle/>
        <a:p>
          <a:endParaRPr lang="en-US"/>
        </a:p>
      </dgm:t>
    </dgm:pt>
    <dgm:pt modelId="{7C59BF84-3CA0-42B7-AF70-9A1CD1174A75}">
      <dgm:prSet/>
      <dgm:spPr/>
      <dgm:t>
        <a:bodyPr/>
        <a:lstStyle/>
        <a:p>
          <a:r>
            <a:rPr lang="de-DE"/>
            <a:t>Krankheit</a:t>
          </a:r>
          <a:endParaRPr lang="en-US"/>
        </a:p>
      </dgm:t>
    </dgm:pt>
    <dgm:pt modelId="{190308E4-2F60-428A-9A1B-051623CA2A5A}" type="parTrans" cxnId="{D9D56783-22EB-4E7E-ADE7-BF8EB366E1B8}">
      <dgm:prSet/>
      <dgm:spPr/>
      <dgm:t>
        <a:bodyPr/>
        <a:lstStyle/>
        <a:p>
          <a:endParaRPr lang="en-US"/>
        </a:p>
      </dgm:t>
    </dgm:pt>
    <dgm:pt modelId="{C7CBA383-BABB-4F20-B01C-FD224C71B321}" type="sibTrans" cxnId="{D9D56783-22EB-4E7E-ADE7-BF8EB366E1B8}">
      <dgm:prSet/>
      <dgm:spPr/>
      <dgm:t>
        <a:bodyPr/>
        <a:lstStyle/>
        <a:p>
          <a:endParaRPr lang="en-US"/>
        </a:p>
      </dgm:t>
    </dgm:pt>
    <dgm:pt modelId="{A9995D0C-D0CC-4D66-9BF4-E5A13D14C9F6}">
      <dgm:prSet/>
      <dgm:spPr/>
      <dgm:t>
        <a:bodyPr/>
        <a:lstStyle/>
        <a:p>
          <a:r>
            <a:rPr lang="de-DE"/>
            <a:t>Verschwiegenheitspficht</a:t>
          </a:r>
          <a:endParaRPr lang="en-US"/>
        </a:p>
      </dgm:t>
    </dgm:pt>
    <dgm:pt modelId="{17319E62-7D13-4080-A368-ACA2C0C62735}" type="parTrans" cxnId="{B9CB170D-153F-4F1E-AA77-78872993531E}">
      <dgm:prSet/>
      <dgm:spPr/>
      <dgm:t>
        <a:bodyPr/>
        <a:lstStyle/>
        <a:p>
          <a:endParaRPr lang="en-US"/>
        </a:p>
      </dgm:t>
    </dgm:pt>
    <dgm:pt modelId="{CE9EA0B5-5FB9-4EB0-91BA-CD624F1148FC}" type="sibTrans" cxnId="{B9CB170D-153F-4F1E-AA77-78872993531E}">
      <dgm:prSet/>
      <dgm:spPr/>
      <dgm:t>
        <a:bodyPr/>
        <a:lstStyle/>
        <a:p>
          <a:endParaRPr lang="en-US"/>
        </a:p>
      </dgm:t>
    </dgm:pt>
    <dgm:pt modelId="{FDF5D624-3638-4DAF-80A8-F87F398EE0BC}">
      <dgm:prSet/>
      <dgm:spPr/>
      <dgm:t>
        <a:bodyPr/>
        <a:lstStyle/>
        <a:p>
          <a:r>
            <a:rPr lang="de-DE"/>
            <a:t>Nebentätigkeit</a:t>
          </a:r>
          <a:endParaRPr lang="en-US"/>
        </a:p>
      </dgm:t>
    </dgm:pt>
    <dgm:pt modelId="{EA1B1E9B-F3F8-49C3-8325-B5AB223681DC}" type="parTrans" cxnId="{C1FFF50D-1B92-4E79-9D91-32411CD188CD}">
      <dgm:prSet/>
      <dgm:spPr/>
      <dgm:t>
        <a:bodyPr/>
        <a:lstStyle/>
        <a:p>
          <a:endParaRPr lang="en-US"/>
        </a:p>
      </dgm:t>
    </dgm:pt>
    <dgm:pt modelId="{C39232E6-8162-4D31-AAFB-E39B2B2A56C0}" type="sibTrans" cxnId="{C1FFF50D-1B92-4E79-9D91-32411CD188CD}">
      <dgm:prSet/>
      <dgm:spPr/>
      <dgm:t>
        <a:bodyPr/>
        <a:lstStyle/>
        <a:p>
          <a:endParaRPr lang="en-US"/>
        </a:p>
      </dgm:t>
    </dgm:pt>
    <dgm:pt modelId="{E0387209-E1E0-4B2C-BBB8-0B94CA392BF3}">
      <dgm:prSet/>
      <dgm:spPr/>
      <dgm:t>
        <a:bodyPr/>
        <a:lstStyle/>
        <a:p>
          <a:r>
            <a:rPr lang="de-DE"/>
            <a:t>Kündigung</a:t>
          </a:r>
          <a:endParaRPr lang="en-US"/>
        </a:p>
      </dgm:t>
    </dgm:pt>
    <dgm:pt modelId="{337D2D83-E4C2-4451-9AD3-35211EA40BB7}" type="parTrans" cxnId="{90A5BDD1-CB4C-43F7-A56F-B300A17EBD79}">
      <dgm:prSet/>
      <dgm:spPr/>
      <dgm:t>
        <a:bodyPr/>
        <a:lstStyle/>
        <a:p>
          <a:endParaRPr lang="en-US"/>
        </a:p>
      </dgm:t>
    </dgm:pt>
    <dgm:pt modelId="{0D43D066-F6E4-4E62-B93E-F7D11985A522}" type="sibTrans" cxnId="{90A5BDD1-CB4C-43F7-A56F-B300A17EBD79}">
      <dgm:prSet/>
      <dgm:spPr/>
      <dgm:t>
        <a:bodyPr/>
        <a:lstStyle/>
        <a:p>
          <a:endParaRPr lang="en-US"/>
        </a:p>
      </dgm:t>
    </dgm:pt>
    <dgm:pt modelId="{97C5ED4B-0523-461E-9027-CD2756BBBB5E}">
      <dgm:prSet/>
      <dgm:spPr/>
      <dgm:t>
        <a:bodyPr/>
        <a:lstStyle/>
        <a:p>
          <a:r>
            <a:rPr lang="de-DE"/>
            <a:t>Vertragsänderungen</a:t>
          </a:r>
          <a:endParaRPr lang="en-US"/>
        </a:p>
      </dgm:t>
    </dgm:pt>
    <dgm:pt modelId="{02736A0D-58AA-40E5-A2C9-250FD57EA680}" type="parTrans" cxnId="{A4656E6A-CE24-40EE-9081-43DA2E9A33E8}">
      <dgm:prSet/>
      <dgm:spPr/>
      <dgm:t>
        <a:bodyPr/>
        <a:lstStyle/>
        <a:p>
          <a:endParaRPr lang="en-US"/>
        </a:p>
      </dgm:t>
    </dgm:pt>
    <dgm:pt modelId="{6E8C5CCC-0990-4EF6-B2AB-3B2CABFC15F1}" type="sibTrans" cxnId="{A4656E6A-CE24-40EE-9081-43DA2E9A33E8}">
      <dgm:prSet/>
      <dgm:spPr/>
      <dgm:t>
        <a:bodyPr/>
        <a:lstStyle/>
        <a:p>
          <a:endParaRPr lang="en-US"/>
        </a:p>
      </dgm:t>
    </dgm:pt>
    <dgm:pt modelId="{CAC6226D-523B-44BB-BB22-D49AEC7760A0}" type="pres">
      <dgm:prSet presAssocID="{81068045-8214-4634-8EE1-3970D35FA02D}" presName="diagram" presStyleCnt="0">
        <dgm:presLayoutVars>
          <dgm:dir/>
          <dgm:resizeHandles val="exact"/>
        </dgm:presLayoutVars>
      </dgm:prSet>
      <dgm:spPr/>
    </dgm:pt>
    <dgm:pt modelId="{F0CF7D1D-ABAA-4985-A03E-0C2EBEF86B2B}" type="pres">
      <dgm:prSet presAssocID="{61760FAD-6188-49BE-804B-0F424F876899}" presName="node" presStyleLbl="node1" presStyleIdx="0" presStyleCnt="11">
        <dgm:presLayoutVars>
          <dgm:bulletEnabled val="1"/>
        </dgm:presLayoutVars>
      </dgm:prSet>
      <dgm:spPr/>
    </dgm:pt>
    <dgm:pt modelId="{C7060E75-90D8-4763-86F5-E02CADBC371C}" type="pres">
      <dgm:prSet presAssocID="{FA8AA65F-5686-4FF8-A47C-BA7289C383B0}" presName="sibTrans" presStyleCnt="0"/>
      <dgm:spPr/>
    </dgm:pt>
    <dgm:pt modelId="{40025D84-016E-4137-ABB9-064491A29D3B}" type="pres">
      <dgm:prSet presAssocID="{61ACE6D7-6E02-4C99-9FB8-4093D472E13A}" presName="node" presStyleLbl="node1" presStyleIdx="1" presStyleCnt="11">
        <dgm:presLayoutVars>
          <dgm:bulletEnabled val="1"/>
        </dgm:presLayoutVars>
      </dgm:prSet>
      <dgm:spPr/>
    </dgm:pt>
    <dgm:pt modelId="{9CB1F83C-061A-499D-89FF-6405E641ADF5}" type="pres">
      <dgm:prSet presAssocID="{58A56AD8-A7D6-4328-BBBA-8C81967C916D}" presName="sibTrans" presStyleCnt="0"/>
      <dgm:spPr/>
    </dgm:pt>
    <dgm:pt modelId="{70AA9D1D-D7A3-48B9-9ACB-2E7ACF2D4D4C}" type="pres">
      <dgm:prSet presAssocID="{CCFD8C2B-E1D9-422A-A2B8-5CA230558ADB}" presName="node" presStyleLbl="node1" presStyleIdx="2" presStyleCnt="11">
        <dgm:presLayoutVars>
          <dgm:bulletEnabled val="1"/>
        </dgm:presLayoutVars>
      </dgm:prSet>
      <dgm:spPr/>
    </dgm:pt>
    <dgm:pt modelId="{EE5579B2-789C-4A36-95B0-F0563AFE59BF}" type="pres">
      <dgm:prSet presAssocID="{44D87BF6-DE74-4F03-AEA2-EBEB51666F40}" presName="sibTrans" presStyleCnt="0"/>
      <dgm:spPr/>
    </dgm:pt>
    <dgm:pt modelId="{9546F019-2FF9-4531-97F7-0E0A143CD890}" type="pres">
      <dgm:prSet presAssocID="{E013C507-A5CC-428A-9508-FCD1C512D42E}" presName="node" presStyleLbl="node1" presStyleIdx="3" presStyleCnt="11">
        <dgm:presLayoutVars>
          <dgm:bulletEnabled val="1"/>
        </dgm:presLayoutVars>
      </dgm:prSet>
      <dgm:spPr/>
    </dgm:pt>
    <dgm:pt modelId="{56CA6B5A-6CCB-40FE-BBF0-D9672A569616}" type="pres">
      <dgm:prSet presAssocID="{6381AF46-5127-4154-8792-1AB48940CE9F}" presName="sibTrans" presStyleCnt="0"/>
      <dgm:spPr/>
    </dgm:pt>
    <dgm:pt modelId="{1E000626-2F60-4E7C-9B0C-1747FE2E273E}" type="pres">
      <dgm:prSet presAssocID="{DF45EBD8-FCA3-406B-B1A1-B02FC7D57848}" presName="node" presStyleLbl="node1" presStyleIdx="4" presStyleCnt="11">
        <dgm:presLayoutVars>
          <dgm:bulletEnabled val="1"/>
        </dgm:presLayoutVars>
      </dgm:prSet>
      <dgm:spPr/>
    </dgm:pt>
    <dgm:pt modelId="{80AF5E75-A296-4CFA-B11A-5E2630A6C43F}" type="pres">
      <dgm:prSet presAssocID="{765F340C-FB6D-41F5-A82F-C94BEF5D9110}" presName="sibTrans" presStyleCnt="0"/>
      <dgm:spPr/>
    </dgm:pt>
    <dgm:pt modelId="{508113D8-2905-464E-AAFC-D1A960F127DD}" type="pres">
      <dgm:prSet presAssocID="{98FECD27-FB3E-4EB1-918A-FDA3E4C9B559}" presName="node" presStyleLbl="node1" presStyleIdx="5" presStyleCnt="11">
        <dgm:presLayoutVars>
          <dgm:bulletEnabled val="1"/>
        </dgm:presLayoutVars>
      </dgm:prSet>
      <dgm:spPr/>
    </dgm:pt>
    <dgm:pt modelId="{610FF086-9C61-4563-A9F4-2C29F34564A0}" type="pres">
      <dgm:prSet presAssocID="{E1F6C30E-0EC4-4547-AD97-EF5787B3FB7E}" presName="sibTrans" presStyleCnt="0"/>
      <dgm:spPr/>
    </dgm:pt>
    <dgm:pt modelId="{6C8CCBDB-6E5E-4AA0-86D6-144D20D64011}" type="pres">
      <dgm:prSet presAssocID="{7C59BF84-3CA0-42B7-AF70-9A1CD1174A75}" presName="node" presStyleLbl="node1" presStyleIdx="6" presStyleCnt="11">
        <dgm:presLayoutVars>
          <dgm:bulletEnabled val="1"/>
        </dgm:presLayoutVars>
      </dgm:prSet>
      <dgm:spPr/>
    </dgm:pt>
    <dgm:pt modelId="{DB78661C-49F3-4840-AA0B-7A1DFCCE778D}" type="pres">
      <dgm:prSet presAssocID="{C7CBA383-BABB-4F20-B01C-FD224C71B321}" presName="sibTrans" presStyleCnt="0"/>
      <dgm:spPr/>
    </dgm:pt>
    <dgm:pt modelId="{46C1B250-2897-499F-A079-9221EFD240F6}" type="pres">
      <dgm:prSet presAssocID="{A9995D0C-D0CC-4D66-9BF4-E5A13D14C9F6}" presName="node" presStyleLbl="node1" presStyleIdx="7" presStyleCnt="11">
        <dgm:presLayoutVars>
          <dgm:bulletEnabled val="1"/>
        </dgm:presLayoutVars>
      </dgm:prSet>
      <dgm:spPr/>
    </dgm:pt>
    <dgm:pt modelId="{28667CF7-8D66-4C94-8B65-B83C6AE29106}" type="pres">
      <dgm:prSet presAssocID="{CE9EA0B5-5FB9-4EB0-91BA-CD624F1148FC}" presName="sibTrans" presStyleCnt="0"/>
      <dgm:spPr/>
    </dgm:pt>
    <dgm:pt modelId="{8E58242F-C377-4E1A-90D3-017E5B0AC800}" type="pres">
      <dgm:prSet presAssocID="{FDF5D624-3638-4DAF-80A8-F87F398EE0BC}" presName="node" presStyleLbl="node1" presStyleIdx="8" presStyleCnt="11">
        <dgm:presLayoutVars>
          <dgm:bulletEnabled val="1"/>
        </dgm:presLayoutVars>
      </dgm:prSet>
      <dgm:spPr/>
    </dgm:pt>
    <dgm:pt modelId="{D44EF930-C9F4-4FCA-B2DA-701B92CF2ABA}" type="pres">
      <dgm:prSet presAssocID="{C39232E6-8162-4D31-AAFB-E39B2B2A56C0}" presName="sibTrans" presStyleCnt="0"/>
      <dgm:spPr/>
    </dgm:pt>
    <dgm:pt modelId="{F1E141EA-BF0D-48C3-8319-0081452F25DC}" type="pres">
      <dgm:prSet presAssocID="{E0387209-E1E0-4B2C-BBB8-0B94CA392BF3}" presName="node" presStyleLbl="node1" presStyleIdx="9" presStyleCnt="11">
        <dgm:presLayoutVars>
          <dgm:bulletEnabled val="1"/>
        </dgm:presLayoutVars>
      </dgm:prSet>
      <dgm:spPr/>
    </dgm:pt>
    <dgm:pt modelId="{CBD63CA5-73D4-46D4-987A-57C02DBE4686}" type="pres">
      <dgm:prSet presAssocID="{0D43D066-F6E4-4E62-B93E-F7D11985A522}" presName="sibTrans" presStyleCnt="0"/>
      <dgm:spPr/>
    </dgm:pt>
    <dgm:pt modelId="{36F20E53-2D4D-4A30-9A8D-74E9CFA1345C}" type="pres">
      <dgm:prSet presAssocID="{97C5ED4B-0523-461E-9027-CD2756BBBB5E}" presName="node" presStyleLbl="node1" presStyleIdx="10" presStyleCnt="11">
        <dgm:presLayoutVars>
          <dgm:bulletEnabled val="1"/>
        </dgm:presLayoutVars>
      </dgm:prSet>
      <dgm:spPr/>
    </dgm:pt>
  </dgm:ptLst>
  <dgm:cxnLst>
    <dgm:cxn modelId="{B9CB170D-153F-4F1E-AA77-78872993531E}" srcId="{81068045-8214-4634-8EE1-3970D35FA02D}" destId="{A9995D0C-D0CC-4D66-9BF4-E5A13D14C9F6}" srcOrd="7" destOrd="0" parTransId="{17319E62-7D13-4080-A368-ACA2C0C62735}" sibTransId="{CE9EA0B5-5FB9-4EB0-91BA-CD624F1148FC}"/>
    <dgm:cxn modelId="{C1FFF50D-1B92-4E79-9D91-32411CD188CD}" srcId="{81068045-8214-4634-8EE1-3970D35FA02D}" destId="{FDF5D624-3638-4DAF-80A8-F87F398EE0BC}" srcOrd="8" destOrd="0" parTransId="{EA1B1E9B-F3F8-49C3-8325-B5AB223681DC}" sibTransId="{C39232E6-8162-4D31-AAFB-E39B2B2A56C0}"/>
    <dgm:cxn modelId="{7F775766-DDF0-42F4-92A4-3D4844394E71}" type="presOf" srcId="{A9995D0C-D0CC-4D66-9BF4-E5A13D14C9F6}" destId="{46C1B250-2897-499F-A079-9221EFD240F6}" srcOrd="0" destOrd="0" presId="urn:microsoft.com/office/officeart/2005/8/layout/default"/>
    <dgm:cxn modelId="{A4656E6A-CE24-40EE-9081-43DA2E9A33E8}" srcId="{81068045-8214-4634-8EE1-3970D35FA02D}" destId="{97C5ED4B-0523-461E-9027-CD2756BBBB5E}" srcOrd="10" destOrd="0" parTransId="{02736A0D-58AA-40E5-A2C9-250FD57EA680}" sibTransId="{6E8C5CCC-0990-4EF6-B2AB-3B2CABFC15F1}"/>
    <dgm:cxn modelId="{2C61B26C-DEB1-44DE-98A7-76E12A2EFFAD}" type="presOf" srcId="{97C5ED4B-0523-461E-9027-CD2756BBBB5E}" destId="{36F20E53-2D4D-4A30-9A8D-74E9CFA1345C}" srcOrd="0" destOrd="0" presId="urn:microsoft.com/office/officeart/2005/8/layout/default"/>
    <dgm:cxn modelId="{1FBA914E-1693-4578-B088-4E74BA34A57A}" type="presOf" srcId="{61ACE6D7-6E02-4C99-9FB8-4093D472E13A}" destId="{40025D84-016E-4137-ABB9-064491A29D3B}" srcOrd="0" destOrd="0" presId="urn:microsoft.com/office/officeart/2005/8/layout/default"/>
    <dgm:cxn modelId="{C6098857-929C-4A20-BD3E-C45FB4A99E5A}" srcId="{81068045-8214-4634-8EE1-3970D35FA02D}" destId="{98FECD27-FB3E-4EB1-918A-FDA3E4C9B559}" srcOrd="5" destOrd="0" parTransId="{72F63BF4-4DA2-4CC2-BA33-254A892B9149}" sibTransId="{E1F6C30E-0EC4-4547-AD97-EF5787B3FB7E}"/>
    <dgm:cxn modelId="{EF30295A-CCDF-4578-9CB3-42D64FF93100}" srcId="{81068045-8214-4634-8EE1-3970D35FA02D}" destId="{E013C507-A5CC-428A-9508-FCD1C512D42E}" srcOrd="3" destOrd="0" parTransId="{12DD053B-60C0-436A-9C86-0102DC65C6B3}" sibTransId="{6381AF46-5127-4154-8792-1AB48940CE9F}"/>
    <dgm:cxn modelId="{E313E67E-2364-4878-AB9A-614238B327B2}" type="presOf" srcId="{FDF5D624-3638-4DAF-80A8-F87F398EE0BC}" destId="{8E58242F-C377-4E1A-90D3-017E5B0AC800}" srcOrd="0" destOrd="0" presId="urn:microsoft.com/office/officeart/2005/8/layout/default"/>
    <dgm:cxn modelId="{D9D56783-22EB-4E7E-ADE7-BF8EB366E1B8}" srcId="{81068045-8214-4634-8EE1-3970D35FA02D}" destId="{7C59BF84-3CA0-42B7-AF70-9A1CD1174A75}" srcOrd="6" destOrd="0" parTransId="{190308E4-2F60-428A-9A1B-051623CA2A5A}" sibTransId="{C7CBA383-BABB-4F20-B01C-FD224C71B321}"/>
    <dgm:cxn modelId="{E21AD195-573A-485D-A6D8-119AC75B392D}" type="presOf" srcId="{CCFD8C2B-E1D9-422A-A2B8-5CA230558ADB}" destId="{70AA9D1D-D7A3-48B9-9ACB-2E7ACF2D4D4C}" srcOrd="0" destOrd="0" presId="urn:microsoft.com/office/officeart/2005/8/layout/default"/>
    <dgm:cxn modelId="{2A42E395-6705-40C3-9FDE-B9AC372BD478}" type="presOf" srcId="{E0387209-E1E0-4B2C-BBB8-0B94CA392BF3}" destId="{F1E141EA-BF0D-48C3-8319-0081452F25DC}" srcOrd="0" destOrd="0" presId="urn:microsoft.com/office/officeart/2005/8/layout/default"/>
    <dgm:cxn modelId="{2ED723A4-3F1F-40B0-94DE-8076DCF80BF6}" type="presOf" srcId="{98FECD27-FB3E-4EB1-918A-FDA3E4C9B559}" destId="{508113D8-2905-464E-AAFC-D1A960F127DD}" srcOrd="0" destOrd="0" presId="urn:microsoft.com/office/officeart/2005/8/layout/default"/>
    <dgm:cxn modelId="{E67A96A4-7641-4A8A-BA8C-0922377C9097}" type="presOf" srcId="{81068045-8214-4634-8EE1-3970D35FA02D}" destId="{CAC6226D-523B-44BB-BB22-D49AEC7760A0}" srcOrd="0" destOrd="0" presId="urn:microsoft.com/office/officeart/2005/8/layout/default"/>
    <dgm:cxn modelId="{CEA50BA7-02EA-4E4C-ADA8-67563FB02BC2}" type="presOf" srcId="{61760FAD-6188-49BE-804B-0F424F876899}" destId="{F0CF7D1D-ABAA-4985-A03E-0C2EBEF86B2B}" srcOrd="0" destOrd="0" presId="urn:microsoft.com/office/officeart/2005/8/layout/default"/>
    <dgm:cxn modelId="{6DF5D4B6-F1D1-4E07-92F8-57531AB29B4E}" type="presOf" srcId="{7C59BF84-3CA0-42B7-AF70-9A1CD1174A75}" destId="{6C8CCBDB-6E5E-4AA0-86D6-144D20D64011}" srcOrd="0" destOrd="0" presId="urn:microsoft.com/office/officeart/2005/8/layout/default"/>
    <dgm:cxn modelId="{3515D2BD-EFA0-4E4C-A892-450660503A72}" srcId="{81068045-8214-4634-8EE1-3970D35FA02D}" destId="{DF45EBD8-FCA3-406B-B1A1-B02FC7D57848}" srcOrd="4" destOrd="0" parTransId="{3531BCA5-163D-49F8-B138-8949FF97403C}" sibTransId="{765F340C-FB6D-41F5-A82F-C94BEF5D9110}"/>
    <dgm:cxn modelId="{1AE622CD-EA77-470A-92E3-A56EB7DFA0AA}" srcId="{81068045-8214-4634-8EE1-3970D35FA02D}" destId="{61ACE6D7-6E02-4C99-9FB8-4093D472E13A}" srcOrd="1" destOrd="0" parTransId="{0BC13440-5348-4548-A5D9-24EEE1863A31}" sibTransId="{58A56AD8-A7D6-4328-BBBA-8C81967C916D}"/>
    <dgm:cxn modelId="{90A5BDD1-CB4C-43F7-A56F-B300A17EBD79}" srcId="{81068045-8214-4634-8EE1-3970D35FA02D}" destId="{E0387209-E1E0-4B2C-BBB8-0B94CA392BF3}" srcOrd="9" destOrd="0" parTransId="{337D2D83-E4C2-4451-9AD3-35211EA40BB7}" sibTransId="{0D43D066-F6E4-4E62-B93E-F7D11985A522}"/>
    <dgm:cxn modelId="{0A788BDF-A8CA-4AFC-BC2C-2AD101D9DDF0}" srcId="{81068045-8214-4634-8EE1-3970D35FA02D}" destId="{CCFD8C2B-E1D9-422A-A2B8-5CA230558ADB}" srcOrd="2" destOrd="0" parTransId="{DE4FF50C-CD2E-4498-AF70-A028D6EE4C81}" sibTransId="{44D87BF6-DE74-4F03-AEA2-EBEB51666F40}"/>
    <dgm:cxn modelId="{8448D6DF-D483-408E-9ACB-744635AB2045}" type="presOf" srcId="{DF45EBD8-FCA3-406B-B1A1-B02FC7D57848}" destId="{1E000626-2F60-4E7C-9B0C-1747FE2E273E}" srcOrd="0" destOrd="0" presId="urn:microsoft.com/office/officeart/2005/8/layout/default"/>
    <dgm:cxn modelId="{8A5A99E2-7271-42F0-8F76-602DA6A45B4E}" type="presOf" srcId="{E013C507-A5CC-428A-9508-FCD1C512D42E}" destId="{9546F019-2FF9-4531-97F7-0E0A143CD890}" srcOrd="0" destOrd="0" presId="urn:microsoft.com/office/officeart/2005/8/layout/default"/>
    <dgm:cxn modelId="{2426D8F5-88E0-4216-83BB-104F03DEF029}" srcId="{81068045-8214-4634-8EE1-3970D35FA02D}" destId="{61760FAD-6188-49BE-804B-0F424F876899}" srcOrd="0" destOrd="0" parTransId="{E6A614B7-E232-4DAD-9F14-2C560B4BC7D0}" sibTransId="{FA8AA65F-5686-4FF8-A47C-BA7289C383B0}"/>
    <dgm:cxn modelId="{13CA7232-86E5-4051-8BCC-071564B9544D}" type="presParOf" srcId="{CAC6226D-523B-44BB-BB22-D49AEC7760A0}" destId="{F0CF7D1D-ABAA-4985-A03E-0C2EBEF86B2B}" srcOrd="0" destOrd="0" presId="urn:microsoft.com/office/officeart/2005/8/layout/default"/>
    <dgm:cxn modelId="{134CCEED-69B5-48CD-BF8D-D04C7D26CD30}" type="presParOf" srcId="{CAC6226D-523B-44BB-BB22-D49AEC7760A0}" destId="{C7060E75-90D8-4763-86F5-E02CADBC371C}" srcOrd="1" destOrd="0" presId="urn:microsoft.com/office/officeart/2005/8/layout/default"/>
    <dgm:cxn modelId="{ECC2389A-D4C0-431D-A0DE-206DB2F23477}" type="presParOf" srcId="{CAC6226D-523B-44BB-BB22-D49AEC7760A0}" destId="{40025D84-016E-4137-ABB9-064491A29D3B}" srcOrd="2" destOrd="0" presId="urn:microsoft.com/office/officeart/2005/8/layout/default"/>
    <dgm:cxn modelId="{B432EFD0-2755-44BF-A367-E719BE98A9CD}" type="presParOf" srcId="{CAC6226D-523B-44BB-BB22-D49AEC7760A0}" destId="{9CB1F83C-061A-499D-89FF-6405E641ADF5}" srcOrd="3" destOrd="0" presId="urn:microsoft.com/office/officeart/2005/8/layout/default"/>
    <dgm:cxn modelId="{CB887B50-D706-472B-A1D1-B6DE831C1A45}" type="presParOf" srcId="{CAC6226D-523B-44BB-BB22-D49AEC7760A0}" destId="{70AA9D1D-D7A3-48B9-9ACB-2E7ACF2D4D4C}" srcOrd="4" destOrd="0" presId="urn:microsoft.com/office/officeart/2005/8/layout/default"/>
    <dgm:cxn modelId="{3A471D9D-1565-4304-BC2A-D9FC0B55A1CC}" type="presParOf" srcId="{CAC6226D-523B-44BB-BB22-D49AEC7760A0}" destId="{EE5579B2-789C-4A36-95B0-F0563AFE59BF}" srcOrd="5" destOrd="0" presId="urn:microsoft.com/office/officeart/2005/8/layout/default"/>
    <dgm:cxn modelId="{F9A15CD2-AD0F-47FF-921C-B62E67DCF774}" type="presParOf" srcId="{CAC6226D-523B-44BB-BB22-D49AEC7760A0}" destId="{9546F019-2FF9-4531-97F7-0E0A143CD890}" srcOrd="6" destOrd="0" presId="urn:microsoft.com/office/officeart/2005/8/layout/default"/>
    <dgm:cxn modelId="{F89D32F0-3405-4775-93F5-D8149F971C43}" type="presParOf" srcId="{CAC6226D-523B-44BB-BB22-D49AEC7760A0}" destId="{56CA6B5A-6CCB-40FE-BBF0-D9672A569616}" srcOrd="7" destOrd="0" presId="urn:microsoft.com/office/officeart/2005/8/layout/default"/>
    <dgm:cxn modelId="{86F0A364-EBFA-4AEC-93F3-37C3D43C5D8D}" type="presParOf" srcId="{CAC6226D-523B-44BB-BB22-D49AEC7760A0}" destId="{1E000626-2F60-4E7C-9B0C-1747FE2E273E}" srcOrd="8" destOrd="0" presId="urn:microsoft.com/office/officeart/2005/8/layout/default"/>
    <dgm:cxn modelId="{CBDD29C6-71EC-481E-8D9C-201535F0E166}" type="presParOf" srcId="{CAC6226D-523B-44BB-BB22-D49AEC7760A0}" destId="{80AF5E75-A296-4CFA-B11A-5E2630A6C43F}" srcOrd="9" destOrd="0" presId="urn:microsoft.com/office/officeart/2005/8/layout/default"/>
    <dgm:cxn modelId="{C4154145-CD57-436F-B071-98B1BD956C72}" type="presParOf" srcId="{CAC6226D-523B-44BB-BB22-D49AEC7760A0}" destId="{508113D8-2905-464E-AAFC-D1A960F127DD}" srcOrd="10" destOrd="0" presId="urn:microsoft.com/office/officeart/2005/8/layout/default"/>
    <dgm:cxn modelId="{7D63EC3E-AF66-49FF-840F-E663A407F8F7}" type="presParOf" srcId="{CAC6226D-523B-44BB-BB22-D49AEC7760A0}" destId="{610FF086-9C61-4563-A9F4-2C29F34564A0}" srcOrd="11" destOrd="0" presId="urn:microsoft.com/office/officeart/2005/8/layout/default"/>
    <dgm:cxn modelId="{3E1579EB-1853-4D74-BF96-F1152B001291}" type="presParOf" srcId="{CAC6226D-523B-44BB-BB22-D49AEC7760A0}" destId="{6C8CCBDB-6E5E-4AA0-86D6-144D20D64011}" srcOrd="12" destOrd="0" presId="urn:microsoft.com/office/officeart/2005/8/layout/default"/>
    <dgm:cxn modelId="{C5A473B9-659A-453D-BB7D-EC984869596B}" type="presParOf" srcId="{CAC6226D-523B-44BB-BB22-D49AEC7760A0}" destId="{DB78661C-49F3-4840-AA0B-7A1DFCCE778D}" srcOrd="13" destOrd="0" presId="urn:microsoft.com/office/officeart/2005/8/layout/default"/>
    <dgm:cxn modelId="{7A58237C-E2D6-46B7-8AD0-03A30C84B5DF}" type="presParOf" srcId="{CAC6226D-523B-44BB-BB22-D49AEC7760A0}" destId="{46C1B250-2897-499F-A079-9221EFD240F6}" srcOrd="14" destOrd="0" presId="urn:microsoft.com/office/officeart/2005/8/layout/default"/>
    <dgm:cxn modelId="{FC057A37-65AC-4018-B2D4-C7D4286F961A}" type="presParOf" srcId="{CAC6226D-523B-44BB-BB22-D49AEC7760A0}" destId="{28667CF7-8D66-4C94-8B65-B83C6AE29106}" srcOrd="15" destOrd="0" presId="urn:microsoft.com/office/officeart/2005/8/layout/default"/>
    <dgm:cxn modelId="{27A65E4C-D9CB-4DAA-BF8B-058C6838E66A}" type="presParOf" srcId="{CAC6226D-523B-44BB-BB22-D49AEC7760A0}" destId="{8E58242F-C377-4E1A-90D3-017E5B0AC800}" srcOrd="16" destOrd="0" presId="urn:microsoft.com/office/officeart/2005/8/layout/default"/>
    <dgm:cxn modelId="{9EC7576D-D91F-4C85-BC70-3E6FC956EBEC}" type="presParOf" srcId="{CAC6226D-523B-44BB-BB22-D49AEC7760A0}" destId="{D44EF930-C9F4-4FCA-B2DA-701B92CF2ABA}" srcOrd="17" destOrd="0" presId="urn:microsoft.com/office/officeart/2005/8/layout/default"/>
    <dgm:cxn modelId="{B668B7B7-D488-4C3B-9EAB-C6CC90B6E8E9}" type="presParOf" srcId="{CAC6226D-523B-44BB-BB22-D49AEC7760A0}" destId="{F1E141EA-BF0D-48C3-8319-0081452F25DC}" srcOrd="18" destOrd="0" presId="urn:microsoft.com/office/officeart/2005/8/layout/default"/>
    <dgm:cxn modelId="{FC9DA4F4-7A19-49E7-9926-C7DC173A7C7B}" type="presParOf" srcId="{CAC6226D-523B-44BB-BB22-D49AEC7760A0}" destId="{CBD63CA5-73D4-46D4-987A-57C02DBE4686}" srcOrd="19" destOrd="0" presId="urn:microsoft.com/office/officeart/2005/8/layout/default"/>
    <dgm:cxn modelId="{B23F6AF1-A476-46E4-896D-989E4E83DFD5}" type="presParOf" srcId="{CAC6226D-523B-44BB-BB22-D49AEC7760A0}" destId="{36F20E53-2D4D-4A30-9A8D-74E9CFA1345C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CF7D1D-ABAA-4985-A03E-0C2EBEF86B2B}">
      <dsp:nvSpPr>
        <dsp:cNvPr id="0" name=""/>
        <dsp:cNvSpPr/>
      </dsp:nvSpPr>
      <dsp:spPr>
        <a:xfrm>
          <a:off x="1127736" y="407"/>
          <a:ext cx="2097474" cy="1258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 dirty="0"/>
            <a:t>Beginn des </a:t>
          </a:r>
          <a:r>
            <a:rPr lang="de-DE" sz="1400" kern="1200" dirty="0" err="1"/>
            <a:t>Arbeitsverhhältnisses</a:t>
          </a:r>
          <a:endParaRPr lang="en-US" sz="1400" kern="1200" dirty="0"/>
        </a:p>
      </dsp:txBody>
      <dsp:txXfrm>
        <a:off x="1127736" y="407"/>
        <a:ext cx="2097474" cy="1258484"/>
      </dsp:txXfrm>
    </dsp:sp>
    <dsp:sp modelId="{40025D84-016E-4137-ABB9-064491A29D3B}">
      <dsp:nvSpPr>
        <dsp:cNvPr id="0" name=""/>
        <dsp:cNvSpPr/>
      </dsp:nvSpPr>
      <dsp:spPr>
        <a:xfrm>
          <a:off x="3434958" y="407"/>
          <a:ext cx="2097474" cy="1258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/>
            <a:t>Dauer und Probezeit</a:t>
          </a:r>
          <a:endParaRPr lang="en-US" sz="1400" kern="1200"/>
        </a:p>
      </dsp:txBody>
      <dsp:txXfrm>
        <a:off x="3434958" y="407"/>
        <a:ext cx="2097474" cy="1258484"/>
      </dsp:txXfrm>
    </dsp:sp>
    <dsp:sp modelId="{70AA9D1D-D7A3-48B9-9ACB-2E7ACF2D4D4C}">
      <dsp:nvSpPr>
        <dsp:cNvPr id="0" name=""/>
        <dsp:cNvSpPr/>
      </dsp:nvSpPr>
      <dsp:spPr>
        <a:xfrm>
          <a:off x="5742179" y="407"/>
          <a:ext cx="2097474" cy="1258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/>
            <a:t>Tätigkeit</a:t>
          </a:r>
          <a:endParaRPr lang="en-US" sz="1400" kern="1200"/>
        </a:p>
      </dsp:txBody>
      <dsp:txXfrm>
        <a:off x="5742179" y="407"/>
        <a:ext cx="2097474" cy="1258484"/>
      </dsp:txXfrm>
    </dsp:sp>
    <dsp:sp modelId="{9546F019-2FF9-4531-97F7-0E0A143CD890}">
      <dsp:nvSpPr>
        <dsp:cNvPr id="0" name=""/>
        <dsp:cNvSpPr/>
      </dsp:nvSpPr>
      <dsp:spPr>
        <a:xfrm>
          <a:off x="8049401" y="407"/>
          <a:ext cx="2097474" cy="1258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/>
            <a:t>Arbeitsvergütung</a:t>
          </a:r>
          <a:endParaRPr lang="en-US" sz="1400" kern="1200"/>
        </a:p>
      </dsp:txBody>
      <dsp:txXfrm>
        <a:off x="8049401" y="407"/>
        <a:ext cx="2097474" cy="1258484"/>
      </dsp:txXfrm>
    </dsp:sp>
    <dsp:sp modelId="{1E000626-2F60-4E7C-9B0C-1747FE2E273E}">
      <dsp:nvSpPr>
        <dsp:cNvPr id="0" name=""/>
        <dsp:cNvSpPr/>
      </dsp:nvSpPr>
      <dsp:spPr>
        <a:xfrm>
          <a:off x="1127736" y="1468639"/>
          <a:ext cx="2097474" cy="1258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/>
            <a:t>Arbeitszeit</a:t>
          </a:r>
          <a:endParaRPr lang="en-US" sz="1400" kern="1200"/>
        </a:p>
      </dsp:txBody>
      <dsp:txXfrm>
        <a:off x="1127736" y="1468639"/>
        <a:ext cx="2097474" cy="1258484"/>
      </dsp:txXfrm>
    </dsp:sp>
    <dsp:sp modelId="{508113D8-2905-464E-AAFC-D1A960F127DD}">
      <dsp:nvSpPr>
        <dsp:cNvPr id="0" name=""/>
        <dsp:cNvSpPr/>
      </dsp:nvSpPr>
      <dsp:spPr>
        <a:xfrm>
          <a:off x="3434958" y="1468639"/>
          <a:ext cx="2097474" cy="1258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/>
            <a:t>Urlaub</a:t>
          </a:r>
          <a:endParaRPr lang="en-US" sz="1400" kern="1200"/>
        </a:p>
      </dsp:txBody>
      <dsp:txXfrm>
        <a:off x="3434958" y="1468639"/>
        <a:ext cx="2097474" cy="1258484"/>
      </dsp:txXfrm>
    </dsp:sp>
    <dsp:sp modelId="{6C8CCBDB-6E5E-4AA0-86D6-144D20D64011}">
      <dsp:nvSpPr>
        <dsp:cNvPr id="0" name=""/>
        <dsp:cNvSpPr/>
      </dsp:nvSpPr>
      <dsp:spPr>
        <a:xfrm>
          <a:off x="5742179" y="1468639"/>
          <a:ext cx="2097474" cy="1258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/>
            <a:t>Krankheit</a:t>
          </a:r>
          <a:endParaRPr lang="en-US" sz="1400" kern="1200"/>
        </a:p>
      </dsp:txBody>
      <dsp:txXfrm>
        <a:off x="5742179" y="1468639"/>
        <a:ext cx="2097474" cy="1258484"/>
      </dsp:txXfrm>
    </dsp:sp>
    <dsp:sp modelId="{46C1B250-2897-499F-A079-9221EFD240F6}">
      <dsp:nvSpPr>
        <dsp:cNvPr id="0" name=""/>
        <dsp:cNvSpPr/>
      </dsp:nvSpPr>
      <dsp:spPr>
        <a:xfrm>
          <a:off x="8049401" y="1468639"/>
          <a:ext cx="2097474" cy="1258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/>
            <a:t>Verschwiegenheitspficht</a:t>
          </a:r>
          <a:endParaRPr lang="en-US" sz="1400" kern="1200"/>
        </a:p>
      </dsp:txBody>
      <dsp:txXfrm>
        <a:off x="8049401" y="1468639"/>
        <a:ext cx="2097474" cy="1258484"/>
      </dsp:txXfrm>
    </dsp:sp>
    <dsp:sp modelId="{8E58242F-C377-4E1A-90D3-017E5B0AC800}">
      <dsp:nvSpPr>
        <dsp:cNvPr id="0" name=""/>
        <dsp:cNvSpPr/>
      </dsp:nvSpPr>
      <dsp:spPr>
        <a:xfrm>
          <a:off x="2281347" y="2936871"/>
          <a:ext cx="2097474" cy="1258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/>
            <a:t>Nebentätigkeit</a:t>
          </a:r>
          <a:endParaRPr lang="en-US" sz="1400" kern="1200"/>
        </a:p>
      </dsp:txBody>
      <dsp:txXfrm>
        <a:off x="2281347" y="2936871"/>
        <a:ext cx="2097474" cy="1258484"/>
      </dsp:txXfrm>
    </dsp:sp>
    <dsp:sp modelId="{F1E141EA-BF0D-48C3-8319-0081452F25DC}">
      <dsp:nvSpPr>
        <dsp:cNvPr id="0" name=""/>
        <dsp:cNvSpPr/>
      </dsp:nvSpPr>
      <dsp:spPr>
        <a:xfrm>
          <a:off x="4588568" y="2936871"/>
          <a:ext cx="2097474" cy="1258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/>
            <a:t>Kündigung</a:t>
          </a:r>
          <a:endParaRPr lang="en-US" sz="1400" kern="1200"/>
        </a:p>
      </dsp:txBody>
      <dsp:txXfrm>
        <a:off x="4588568" y="2936871"/>
        <a:ext cx="2097474" cy="1258484"/>
      </dsp:txXfrm>
    </dsp:sp>
    <dsp:sp modelId="{36F20E53-2D4D-4A30-9A8D-74E9CFA1345C}">
      <dsp:nvSpPr>
        <dsp:cNvPr id="0" name=""/>
        <dsp:cNvSpPr/>
      </dsp:nvSpPr>
      <dsp:spPr>
        <a:xfrm>
          <a:off x="6895790" y="2936871"/>
          <a:ext cx="2097474" cy="1258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/>
            <a:t>Vertragsänderungen</a:t>
          </a:r>
          <a:endParaRPr lang="en-US" sz="1400" kern="1200"/>
        </a:p>
      </dsp:txBody>
      <dsp:txXfrm>
        <a:off x="6895790" y="2936871"/>
        <a:ext cx="2097474" cy="12584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2/8/2024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525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2/8/2024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953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2/8/2024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08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8695" y="1825625"/>
            <a:ext cx="556110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56110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2/8/2024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037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125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5256" y="1752600"/>
            <a:ext cx="5532319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256" y="2666999"/>
            <a:ext cx="5532319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561106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561106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2/8/2024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485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8693" y="6416675"/>
            <a:ext cx="2921715" cy="365125"/>
          </a:xfrm>
        </p:spPr>
        <p:txBody>
          <a:bodyPr/>
          <a:lstStyle/>
          <a:p>
            <a:fld id="{3AB41CFF-90C9-47B3-9DA1-F2BF8D839F7E}" type="datetime1">
              <a:rPr lang="en-US" smtClean="0"/>
              <a:t>2/8/2024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109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2/8/2024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467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2/8/2024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472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2/8/2024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651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2/8/2024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559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2/8/2024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894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425450"/>
            <a:ext cx="1127461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694" y="1949450"/>
            <a:ext cx="11274612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8694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2/8/2024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166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90106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‹Nr.›</a:t>
            </a:fld>
            <a:endParaRPr lang="en-US" dirty="0"/>
          </a:p>
        </p:txBody>
      </p:sp>
      <p:pic>
        <p:nvPicPr>
          <p:cNvPr id="14" name="Picture 13" descr="A picture containing sitting&#10;&#10;Description automatically generated">
            <a:extLst>
              <a:ext uri="{FF2B5EF4-FFF2-40B4-BE49-F238E27FC236}">
                <a16:creationId xmlns:a16="http://schemas.microsoft.com/office/drawing/2014/main" id="{BC526B7A-4801-4FD1-95C8-03AF22629E87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399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6" name="Grafik 5" descr="Ein Bild, das Clipart, Cartoon, Text, Säugetier enthält.&#10;&#10;Automatisch generierte Beschreibung">
            <a:extLst>
              <a:ext uri="{FF2B5EF4-FFF2-40B4-BE49-F238E27FC236}">
                <a16:creationId xmlns:a16="http://schemas.microsoft.com/office/drawing/2014/main" id="{B137AC1E-A28D-D1A2-3476-F37CC1593F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66" b="8850"/>
          <a:stretch/>
        </p:blipFill>
        <p:spPr>
          <a:xfrm>
            <a:off x="20" y="10"/>
            <a:ext cx="12191980" cy="6856614"/>
          </a:xfrm>
          <a:prstGeom prst="rect">
            <a:avLst/>
          </a:prstGeom>
        </p:spPr>
      </p:pic>
      <p:sp>
        <p:nvSpPr>
          <p:cNvPr id="3" name="Untertitel 2">
            <a:extLst>
              <a:ext uri="{FF2B5EF4-FFF2-40B4-BE49-F238E27FC236}">
                <a16:creationId xmlns:a16="http://schemas.microsoft.com/office/drawing/2014/main" id="{690716EB-CE4A-DCE2-861F-3E8E149FEE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767897"/>
            <a:ext cx="7583133" cy="1279124"/>
          </a:xfrm>
        </p:spPr>
        <p:txBody>
          <a:bodyPr>
            <a:normAutofit/>
          </a:bodyPr>
          <a:lstStyle/>
          <a:p>
            <a:pPr algn="l"/>
            <a:r>
              <a:rPr lang="de-DE" sz="2400" b="1" dirty="0">
                <a:solidFill>
                  <a:srgbClr val="FFFFFF"/>
                </a:solidFill>
              </a:rPr>
              <a:t>Arbeitsvertrag, Steuern, Abgaben</a:t>
            </a:r>
            <a:endParaRPr lang="en-DE" sz="24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87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4FB2F27-3F7D-440E-A905-86607A926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678C14-A033-4139-BCA9-8382B03964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7A0AA6E-FBE4-4237-8777-A5766F0A5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57587" y="5080"/>
            <a:ext cx="4531366" cy="6014720"/>
            <a:chOff x="7657587" y="5080"/>
            <a:chExt cx="4531366" cy="601472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8ACF422-864A-48F3-BCDF-2EBADF4125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alphaModFix am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18" b="17291"/>
            <a:stretch/>
          </p:blipFill>
          <p:spPr>
            <a:xfrm flipH="1" flipV="1">
              <a:off x="7657587" y="5080"/>
              <a:ext cx="4531366" cy="4864019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BC7B8F36-FD07-41AE-BB00-D1D458C06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alphaModFix amt="1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690"/>
            <a:stretch/>
          </p:blipFill>
          <p:spPr>
            <a:xfrm flipV="1">
              <a:off x="8627628" y="5080"/>
              <a:ext cx="3561325" cy="601472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427E8D7F-D238-FAD2-D9BA-94DD8559E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61339"/>
            <a:ext cx="10606072" cy="1900861"/>
          </a:xfrm>
        </p:spPr>
        <p:txBody>
          <a:bodyPr>
            <a:normAutofit/>
          </a:bodyPr>
          <a:lstStyle/>
          <a:p>
            <a:r>
              <a:rPr lang="de-DE" dirty="0">
                <a:solidFill>
                  <a:srgbClr val="FFFFFF"/>
                </a:solidFill>
              </a:rPr>
              <a:t>Arbeitsvertrag</a:t>
            </a:r>
            <a:endParaRPr lang="en-DE" dirty="0">
              <a:solidFill>
                <a:srgbClr val="FFFFFF"/>
              </a:solidFill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DAABF68-A30A-EB6C-3BCD-DEFE87F6B8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43200"/>
            <a:ext cx="4647901" cy="3271413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rgbClr val="FFFFFF"/>
                </a:solidFill>
              </a:rPr>
              <a:t>Mini-</a:t>
            </a:r>
            <a:r>
              <a:rPr lang="en-US" sz="1800" dirty="0" err="1">
                <a:solidFill>
                  <a:srgbClr val="FFFFFF"/>
                </a:solidFill>
              </a:rPr>
              <a:t>Diskussion</a:t>
            </a:r>
            <a:r>
              <a:rPr lang="en-US" sz="1800" dirty="0">
                <a:solidFill>
                  <a:srgbClr val="FFFFFF"/>
                </a:solidFill>
              </a:rPr>
              <a:t>:</a:t>
            </a:r>
          </a:p>
          <a:p>
            <a:r>
              <a:rPr lang="en-US" sz="1800" dirty="0">
                <a:solidFill>
                  <a:srgbClr val="FFFFFF"/>
                </a:solidFill>
              </a:rPr>
              <a:t>Was </a:t>
            </a:r>
            <a:r>
              <a:rPr lang="en-US" sz="1800" dirty="0" err="1">
                <a:solidFill>
                  <a:srgbClr val="FFFFFF"/>
                </a:solidFill>
              </a:rPr>
              <a:t>meinen</a:t>
            </a:r>
            <a:r>
              <a:rPr lang="en-US" sz="1800" dirty="0">
                <a:solidFill>
                  <a:srgbClr val="FFFFFF"/>
                </a:solidFill>
              </a:rPr>
              <a:t> Sie: </a:t>
            </a:r>
            <a:r>
              <a:rPr lang="en-US" sz="1800" dirty="0" err="1">
                <a:solidFill>
                  <a:srgbClr val="FFFFFF"/>
                </a:solidFill>
              </a:rPr>
              <a:t>Welche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drei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Aspekte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sind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bei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einem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Arbeitsvertrag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besonders</a:t>
            </a:r>
            <a:r>
              <a:rPr lang="en-US" sz="1800" dirty="0">
                <a:solidFill>
                  <a:srgbClr val="FFFFFF"/>
                </a:solidFill>
              </a:rPr>
              <a:t> </a:t>
            </a:r>
            <a:r>
              <a:rPr lang="en-US" sz="1800" dirty="0" err="1">
                <a:solidFill>
                  <a:srgbClr val="FFFFFF"/>
                </a:solidFill>
              </a:rPr>
              <a:t>wichtig</a:t>
            </a:r>
            <a:r>
              <a:rPr lang="en-US" sz="1800" dirty="0">
                <a:solidFill>
                  <a:srgbClr val="FFFFFF"/>
                </a:solidFill>
              </a:rPr>
              <a:t>?</a:t>
            </a:r>
          </a:p>
        </p:txBody>
      </p:sp>
      <p:pic>
        <p:nvPicPr>
          <p:cNvPr id="5" name="Inhaltsplatzhalter 4" descr="Ein Bild, das Entwurf, Zeichnung, Lineart, Darstellung enthält.&#10;&#10;Automatisch generierte Beschreibung">
            <a:extLst>
              <a:ext uri="{FF2B5EF4-FFF2-40B4-BE49-F238E27FC236}">
                <a16:creationId xmlns:a16="http://schemas.microsoft.com/office/drawing/2014/main" id="{58D1698E-4F15-F23F-26E6-2426D70865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8" b="1"/>
          <a:stretch/>
        </p:blipFill>
        <p:spPr>
          <a:xfrm>
            <a:off x="6626806" y="2743199"/>
            <a:ext cx="4817466" cy="327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72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8222E1-DA2C-8F59-ABCE-CD71003C4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Was steht im Arbeitsvertrag?</a:t>
            </a:r>
            <a:endParaRPr lang="en-DE" dirty="0"/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8CC5D3E4-1455-5BAD-1BE1-584F7E85682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8694" y="1949450"/>
          <a:ext cx="11274612" cy="4195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4708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22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38" name="Picture 24">
            <a:extLst>
              <a:ext uri="{FF2B5EF4-FFF2-40B4-BE49-F238E27FC236}">
                <a16:creationId xmlns:a16="http://schemas.microsoft.com/office/drawing/2014/main" id="{BC526B7A-4801-4FD1-95C8-03AF22629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  <p:sp useBgFill="1">
        <p:nvSpPr>
          <p:cNvPr id="39" name="Rectangle 26">
            <a:extLst>
              <a:ext uri="{FF2B5EF4-FFF2-40B4-BE49-F238E27FC236}">
                <a16:creationId xmlns:a16="http://schemas.microsoft.com/office/drawing/2014/main" id="{D6A5485D-4AF6-47BA-8BB1-44D0639B9F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40" name="Rectangle 28">
            <a:extLst>
              <a:ext uri="{FF2B5EF4-FFF2-40B4-BE49-F238E27FC236}">
                <a16:creationId xmlns:a16="http://schemas.microsoft.com/office/drawing/2014/main" id="{483861B3-77F4-42C4-B257-AF7D1EB5FF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Inhaltsplatzhalter 4" descr="Ein Bild, das Entwurf, Zeichnung, Lineart, Clipart enthält.&#10;&#10;Automatisch generierte Beschreibung">
            <a:extLst>
              <a:ext uri="{FF2B5EF4-FFF2-40B4-BE49-F238E27FC236}">
                <a16:creationId xmlns:a16="http://schemas.microsoft.com/office/drawing/2014/main" id="{407B3F30-17DE-1EDD-7441-521B9CD0D2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05" b="459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41" name="Rectangle 30">
            <a:extLst>
              <a:ext uri="{FF2B5EF4-FFF2-40B4-BE49-F238E27FC236}">
                <a16:creationId xmlns:a16="http://schemas.microsoft.com/office/drawing/2014/main" id="{8D2A0DB3-EF43-4032-9B27-954E12CCB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0"/>
            <a:ext cx="12188952" cy="3732362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6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89BCD2F-E565-6A8B-3227-F78F37749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7693" y="-299999"/>
            <a:ext cx="6318925" cy="258767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err="1">
                <a:solidFill>
                  <a:srgbClr val="FFFFFF"/>
                </a:solidFill>
              </a:rPr>
              <a:t>Gehaltsabrechnung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913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5A91606-0B04-A3C9-D03C-001F62E54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Ordnen Sie die Begriffe zu</a:t>
            </a:r>
            <a:endParaRPr lang="en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709FB7F-6D53-68BE-C11F-4912BD9BB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694" y="1544009"/>
            <a:ext cx="3224785" cy="4195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1800" dirty="0"/>
              <a:t>1 Lohnsteuer</a:t>
            </a:r>
          </a:p>
          <a:p>
            <a:pPr marL="0" indent="0">
              <a:buNone/>
            </a:pPr>
            <a:r>
              <a:rPr lang="de-DE" sz="1800" dirty="0"/>
              <a:t>2 </a:t>
            </a:r>
            <a:r>
              <a:rPr lang="de-DE" sz="1800" dirty="0" err="1"/>
              <a:t>Solidaritätszuschlaga</a:t>
            </a:r>
            <a:endParaRPr lang="de-DE" sz="1800" dirty="0"/>
          </a:p>
          <a:p>
            <a:pPr marL="0" indent="0">
              <a:buNone/>
            </a:pPr>
            <a:r>
              <a:rPr lang="de-DE" sz="1800" dirty="0"/>
              <a:t>3 Sozialabgaben</a:t>
            </a:r>
          </a:p>
          <a:p>
            <a:pPr marL="0" indent="0">
              <a:buNone/>
            </a:pPr>
            <a:r>
              <a:rPr lang="de-DE" sz="1800" dirty="0"/>
              <a:t>4 Krankenversicherung</a:t>
            </a:r>
          </a:p>
          <a:p>
            <a:pPr marL="0" indent="0">
              <a:buNone/>
            </a:pPr>
            <a:r>
              <a:rPr lang="de-DE" sz="1800" dirty="0"/>
              <a:t>5 Pflegeversicherung </a:t>
            </a:r>
          </a:p>
          <a:p>
            <a:pPr marL="0" indent="0">
              <a:buNone/>
            </a:pPr>
            <a:r>
              <a:rPr lang="de-DE" sz="1800" dirty="0"/>
              <a:t>6 Rentenversicherung</a:t>
            </a:r>
          </a:p>
          <a:p>
            <a:pPr marL="0" indent="0">
              <a:buNone/>
            </a:pPr>
            <a:r>
              <a:rPr lang="de-DE" sz="1800" dirty="0"/>
              <a:t>7 Arbeitslosenversicherung</a:t>
            </a:r>
          </a:p>
          <a:p>
            <a:pPr marL="0" indent="0">
              <a:buNone/>
            </a:pPr>
            <a:r>
              <a:rPr lang="de-DE" sz="1800" dirty="0"/>
              <a:t>8 Nettoverdienst</a:t>
            </a:r>
            <a:endParaRPr lang="en-DE" sz="1800" dirty="0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18C0563F-B6BC-2019-07B5-3EFAAD3E312B}"/>
              </a:ext>
            </a:extLst>
          </p:cNvPr>
          <p:cNvSpPr txBox="1"/>
          <p:nvPr/>
        </p:nvSpPr>
        <p:spPr>
          <a:xfrm>
            <a:off x="5131223" y="1502688"/>
            <a:ext cx="632603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A) zusätzliche Abgabe für den Aufbau der neuen Bundesländer</a:t>
            </a:r>
          </a:p>
          <a:p>
            <a:endParaRPr lang="de-DE" sz="1600" dirty="0"/>
          </a:p>
          <a:p>
            <a:r>
              <a:rPr lang="de-DE" sz="1600" dirty="0"/>
              <a:t>B) Abgabe zur Erstattung der Kosten bei Krankheit oder Unfall</a:t>
            </a:r>
          </a:p>
          <a:p>
            <a:endParaRPr lang="de-DE" sz="1600" dirty="0"/>
          </a:p>
          <a:p>
            <a:r>
              <a:rPr lang="de-DE" sz="1600" dirty="0"/>
              <a:t>C) alle Beiträge, die keine Steuern sind</a:t>
            </a:r>
          </a:p>
          <a:p>
            <a:endParaRPr lang="de-DE" sz="1600" dirty="0"/>
          </a:p>
          <a:p>
            <a:r>
              <a:rPr lang="de-DE" sz="1600" dirty="0"/>
              <a:t>D) Beitrag an den Staat aus nichtselbstständiger Arbeit</a:t>
            </a:r>
          </a:p>
          <a:p>
            <a:endParaRPr lang="de-DE" sz="1600" dirty="0"/>
          </a:p>
          <a:p>
            <a:r>
              <a:rPr lang="de-DE" sz="1600" dirty="0"/>
              <a:t>E) Gehalt nach Abzug von Steuern und Sozialabgaben</a:t>
            </a:r>
          </a:p>
          <a:p>
            <a:endParaRPr lang="de-DE" sz="1600" dirty="0"/>
          </a:p>
          <a:p>
            <a:r>
              <a:rPr lang="de-DE" sz="1600" dirty="0"/>
              <a:t>F) Abgabe für die Versorgung nach Beendigung des Arbeitslebens</a:t>
            </a:r>
          </a:p>
          <a:p>
            <a:endParaRPr lang="de-DE" sz="1600" dirty="0"/>
          </a:p>
          <a:p>
            <a:r>
              <a:rPr lang="de-DE" sz="1600" dirty="0"/>
              <a:t>G) Abgabe für den Fall der Arbeitslosigkeit</a:t>
            </a:r>
          </a:p>
          <a:p>
            <a:endParaRPr lang="de-DE" sz="1600" dirty="0"/>
          </a:p>
          <a:p>
            <a:r>
              <a:rPr lang="de-DE" sz="1600" dirty="0"/>
              <a:t>H) Abgabe für das Risiko, sich im Alter nicht mehr alleine versorgen zu können</a:t>
            </a:r>
            <a:endParaRPr lang="en-DE" sz="1600" dirty="0"/>
          </a:p>
        </p:txBody>
      </p:sp>
    </p:spTree>
    <p:extLst>
      <p:ext uri="{BB962C8B-B14F-4D97-AF65-F5344CB8AC3E}">
        <p14:creationId xmlns:p14="http://schemas.microsoft.com/office/powerpoint/2010/main" val="1116043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FB7DD83-8C23-4292-86EE-35D1060B0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5E40D2E-9E51-4518-B6A8-4690070D5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464881" y="0"/>
            <a:ext cx="7724071" cy="6858000"/>
            <a:chOff x="4464881" y="0"/>
            <a:chExt cx="7724071" cy="68580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4262310-19F0-4D31-AB6F-CF8460C403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AAC59120-25F8-4F4F-AF1A-739438F5A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4381580B-B5ED-BE7C-9254-A7F307427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726066"/>
            <a:ext cx="4795282" cy="5018227"/>
          </a:xfrm>
        </p:spPr>
        <p:txBody>
          <a:bodyPr anchor="ctr">
            <a:normAutofit/>
          </a:bodyPr>
          <a:lstStyle/>
          <a:p>
            <a:r>
              <a:rPr lang="de-DE" dirty="0">
                <a:solidFill>
                  <a:srgbClr val="FFFFFF"/>
                </a:solidFill>
              </a:rPr>
              <a:t>Kündigung und neue Arbeitssuche</a:t>
            </a:r>
            <a:endParaRPr lang="en-DE" dirty="0">
              <a:solidFill>
                <a:srgbClr val="FFFFFF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1E90FBD-7CB3-06F4-7480-14D87655E4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5372" y="726538"/>
            <a:ext cx="4977905" cy="501707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de-DE" sz="2400" dirty="0">
                <a:solidFill>
                  <a:srgbClr val="FFFFFF"/>
                </a:solidFill>
              </a:rPr>
              <a:t>Nach einem langen Gespräch mit seinem Chef erhält </a:t>
            </a:r>
            <a:r>
              <a:rPr lang="de-DE" sz="2400" dirty="0" err="1">
                <a:solidFill>
                  <a:srgbClr val="FFFFFF"/>
                </a:solidFill>
              </a:rPr>
              <a:t>Fayyad</a:t>
            </a:r>
            <a:r>
              <a:rPr lang="de-DE" sz="2400" dirty="0">
                <a:solidFill>
                  <a:srgbClr val="FFFFFF"/>
                </a:solidFill>
              </a:rPr>
              <a:t> einen Kündigungsbrief. </a:t>
            </a:r>
            <a:r>
              <a:rPr lang="de-DE" sz="2400" dirty="0" err="1">
                <a:solidFill>
                  <a:srgbClr val="FFFFFF"/>
                </a:solidFill>
              </a:rPr>
              <a:t>Fayyad</a:t>
            </a:r>
            <a:r>
              <a:rPr lang="de-DE" sz="2400" dirty="0">
                <a:solidFill>
                  <a:srgbClr val="FFFFFF"/>
                </a:solidFill>
              </a:rPr>
              <a:t> hat sich dann bei der Agentur für Arbeit erkundigt und möchte einen Fernlehrgang belegen, um sich weiterzubilden. Online-Lernangebote werden immer beliebter. Sprechen Sie im Kurs über die Vor- und Nachteile und berichten Sie über eigene Erfahrungen</a:t>
            </a:r>
            <a:endParaRPr lang="en-DE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497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87FF58-0C19-17B2-9269-695411ADA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2400" dirty="0"/>
              <a:t>Grammatik – Partizipialkonstruktion mit dem Partizip II</a:t>
            </a:r>
            <a:br>
              <a:rPr lang="de-DE" sz="2400" dirty="0"/>
            </a:br>
            <a:endParaRPr lang="en-DE" sz="2400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84DEB8-11A2-D17C-DAA5-8D091F19E0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694" y="1509503"/>
            <a:ext cx="11274612" cy="4195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000" dirty="0"/>
              <a:t>Ein Partizip kann einen Relativsatz ersetzen. Diese Konstruktion wird verwendet, um eine passive Handlung oder ein Ergebnis aus der Vergangenheit auszudrücken.</a:t>
            </a:r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r>
              <a:rPr lang="de-DE" sz="2000" dirty="0"/>
              <a:t>Das Auto, das </a:t>
            </a:r>
            <a:r>
              <a:rPr lang="de-DE" sz="2000" b="1" dirty="0"/>
              <a:t>gestohlen</a:t>
            </a:r>
            <a:r>
              <a:rPr lang="de-DE" sz="2000" dirty="0"/>
              <a:t> wurde, stand am Bahnhof. </a:t>
            </a:r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r>
              <a:rPr lang="de-DE" sz="2000" dirty="0"/>
              <a:t>Das </a:t>
            </a:r>
            <a:r>
              <a:rPr lang="de-DE" sz="2000" b="1" dirty="0"/>
              <a:t>gestohlene</a:t>
            </a:r>
            <a:r>
              <a:rPr lang="de-DE" sz="2000" dirty="0"/>
              <a:t> Auto stand am Bahnhof.</a:t>
            </a:r>
            <a:endParaRPr lang="en-DE" sz="2000" dirty="0"/>
          </a:p>
        </p:txBody>
      </p:sp>
      <p:sp>
        <p:nvSpPr>
          <p:cNvPr id="4" name="Pfeil: nach unten 3">
            <a:extLst>
              <a:ext uri="{FF2B5EF4-FFF2-40B4-BE49-F238E27FC236}">
                <a16:creationId xmlns:a16="http://schemas.microsoft.com/office/drawing/2014/main" id="{95CAA202-3C5C-49EE-E1EF-BD3D7D290801}"/>
              </a:ext>
            </a:extLst>
          </p:cNvPr>
          <p:cNvSpPr/>
          <p:nvPr/>
        </p:nvSpPr>
        <p:spPr>
          <a:xfrm>
            <a:off x="2406770" y="3252158"/>
            <a:ext cx="508958" cy="862642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5626303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75ECA6-6730-A3F8-31D4-2AB78425E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2000" dirty="0"/>
              <a:t>Das Partizipialkonstruktion wird gebildet, indem das Partizip II des Verbs benutzt und wie ein Adjektiv dekliniert wird.</a:t>
            </a:r>
            <a:endParaRPr lang="en-DE" sz="2000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9F1E889-9CDA-8182-A072-1BDEA3772A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694" y="1949450"/>
            <a:ext cx="11274612" cy="4908550"/>
          </a:xfrm>
        </p:spPr>
        <p:txBody>
          <a:bodyPr>
            <a:normAutofit/>
          </a:bodyPr>
          <a:lstStyle/>
          <a:p>
            <a:r>
              <a:rPr lang="de-DE" sz="1400" dirty="0"/>
              <a:t>Nominativ			Der </a:t>
            </a:r>
            <a:r>
              <a:rPr lang="de-DE" sz="1400" b="1" dirty="0"/>
              <a:t>verlorene</a:t>
            </a:r>
            <a:r>
              <a:rPr lang="de-DE" sz="1400" dirty="0"/>
              <a:t> Schlüssel ist wieder da!</a:t>
            </a:r>
          </a:p>
          <a:p>
            <a:pPr marL="0" indent="0">
              <a:buNone/>
            </a:pPr>
            <a:r>
              <a:rPr lang="de-DE" sz="1400" dirty="0"/>
              <a:t>				Die </a:t>
            </a:r>
            <a:r>
              <a:rPr lang="de-DE" sz="1400" b="1" dirty="0"/>
              <a:t>gewünschte</a:t>
            </a:r>
            <a:r>
              <a:rPr lang="de-DE" sz="1400" dirty="0"/>
              <a:t> Schuhgröße ist nicht vorrätig.</a:t>
            </a:r>
          </a:p>
          <a:p>
            <a:pPr marL="0" indent="0">
              <a:buNone/>
            </a:pPr>
            <a:r>
              <a:rPr lang="de-DE" sz="1400" dirty="0"/>
              <a:t>				Ein </a:t>
            </a:r>
            <a:r>
              <a:rPr lang="de-DE" sz="1400" b="1" dirty="0"/>
              <a:t>gebrauchtes</a:t>
            </a:r>
            <a:r>
              <a:rPr lang="de-DE" sz="1400" dirty="0"/>
              <a:t> Auto kann noch viele Jahre Freude machen.</a:t>
            </a:r>
          </a:p>
          <a:p>
            <a:r>
              <a:rPr lang="de-DE" sz="1400" dirty="0"/>
              <a:t>Akkusativ			Den </a:t>
            </a:r>
            <a:r>
              <a:rPr lang="de-DE" sz="1400" b="1" dirty="0"/>
              <a:t>verlorenen</a:t>
            </a:r>
            <a:r>
              <a:rPr lang="de-DE" sz="1400" dirty="0"/>
              <a:t> Schlüssel hat sie nie wiedergefunden.</a:t>
            </a:r>
          </a:p>
          <a:p>
            <a:pPr marL="0" indent="0">
              <a:buNone/>
            </a:pPr>
            <a:r>
              <a:rPr lang="de-DE" sz="1400" dirty="0"/>
              <a:t>				Ich kann die </a:t>
            </a:r>
            <a:r>
              <a:rPr lang="de-DE" sz="1400" b="1" dirty="0"/>
              <a:t>gewünschte</a:t>
            </a:r>
            <a:r>
              <a:rPr lang="de-DE" sz="1400" dirty="0"/>
              <a:t> Schuhgröße leider nicht anbieten.</a:t>
            </a:r>
          </a:p>
          <a:p>
            <a:pPr marL="0" indent="0">
              <a:buNone/>
            </a:pPr>
            <a:r>
              <a:rPr lang="de-DE" sz="1400" dirty="0"/>
              <a:t>				Ein </a:t>
            </a:r>
            <a:r>
              <a:rPr lang="de-DE" sz="1400" b="1" dirty="0"/>
              <a:t>gebrauchtes</a:t>
            </a:r>
            <a:r>
              <a:rPr lang="de-DE" sz="1400" dirty="0"/>
              <a:t> Auto kauft man am besten im Internet.</a:t>
            </a:r>
          </a:p>
          <a:p>
            <a:r>
              <a:rPr lang="de-DE" sz="1400" dirty="0"/>
              <a:t>Dativ				Wir suchen jetzt seit einer Stunde nach dem </a:t>
            </a:r>
            <a:r>
              <a:rPr lang="de-DE" sz="1400" b="1" dirty="0"/>
              <a:t>verlorenen</a:t>
            </a:r>
            <a:r>
              <a:rPr lang="de-DE" sz="1400" dirty="0"/>
              <a:t> Schlüssel.</a:t>
            </a:r>
          </a:p>
          <a:p>
            <a:pPr marL="0" indent="0">
              <a:buNone/>
            </a:pPr>
            <a:r>
              <a:rPr lang="de-DE" sz="1400" dirty="0"/>
              <a:t>				Die Verkäuferin sucht nach der </a:t>
            </a:r>
            <a:r>
              <a:rPr lang="de-DE" sz="1400" b="1" dirty="0"/>
              <a:t>gewünschten</a:t>
            </a:r>
            <a:r>
              <a:rPr lang="de-DE" sz="1400" dirty="0"/>
              <a:t> Schuhgröße.</a:t>
            </a:r>
          </a:p>
          <a:p>
            <a:pPr marL="0" indent="0">
              <a:buNone/>
            </a:pPr>
            <a:r>
              <a:rPr lang="de-DE" sz="1400" dirty="0"/>
              <a:t>				Er sucht seit einiger Zeit nach einem </a:t>
            </a:r>
            <a:r>
              <a:rPr lang="de-DE" sz="1400" b="1" dirty="0"/>
              <a:t>gebrauchten</a:t>
            </a:r>
            <a:r>
              <a:rPr lang="de-DE" sz="1400" dirty="0"/>
              <a:t> Auto.</a:t>
            </a:r>
          </a:p>
          <a:p>
            <a:r>
              <a:rPr lang="de-DE" sz="1400" dirty="0"/>
              <a:t>Genitiv				Wegen des </a:t>
            </a:r>
            <a:r>
              <a:rPr lang="de-DE" sz="1400" b="1" dirty="0"/>
              <a:t>verlorenen</a:t>
            </a:r>
            <a:r>
              <a:rPr lang="de-DE" sz="1400" dirty="0"/>
              <a:t> Schlüssels musste er das Schloss aufbrechen.</a:t>
            </a:r>
          </a:p>
          <a:p>
            <a:pPr marL="914400" lvl="2" indent="0">
              <a:buNone/>
            </a:pPr>
            <a:r>
              <a:rPr lang="de-DE" sz="600" dirty="0"/>
              <a:t>			</a:t>
            </a:r>
            <a:r>
              <a:rPr lang="de-DE" sz="1400" dirty="0"/>
              <a:t>Wegen der </a:t>
            </a:r>
            <a:r>
              <a:rPr lang="de-DE" sz="1400" b="1" dirty="0"/>
              <a:t>gewünschten</a:t>
            </a:r>
            <a:r>
              <a:rPr lang="de-DE" sz="1400" dirty="0"/>
              <a:t> Schuhgröße muss ich ins Lager gehen.</a:t>
            </a:r>
          </a:p>
          <a:p>
            <a:pPr marL="914400" lvl="2" indent="0">
              <a:buNone/>
            </a:pPr>
            <a:r>
              <a:rPr lang="de-DE" sz="1400" dirty="0"/>
              <a:t>			Wegen des </a:t>
            </a:r>
            <a:r>
              <a:rPr lang="de-DE" sz="1400" b="1" dirty="0"/>
              <a:t>gebrauchten</a:t>
            </a:r>
            <a:r>
              <a:rPr lang="de-DE" sz="1400" dirty="0"/>
              <a:t> Autos wird er sich morgen bei mir melden.</a:t>
            </a:r>
            <a:endParaRPr lang="en-DE" sz="1400" dirty="0"/>
          </a:p>
        </p:txBody>
      </p:sp>
    </p:spTree>
    <p:extLst>
      <p:ext uri="{BB962C8B-B14F-4D97-AF65-F5344CB8AC3E}">
        <p14:creationId xmlns:p14="http://schemas.microsoft.com/office/powerpoint/2010/main" val="355132079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0CF2AB-B9F4-519F-DF29-0854E54BB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Zusammenfassung</a:t>
            </a:r>
            <a:endParaRPr lang="en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7B7C8DE-FA34-B9B6-7F70-D044718D8B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Sprachbausteine</a:t>
            </a:r>
          </a:p>
          <a:p>
            <a:pPr marL="0" indent="0">
              <a:buNone/>
            </a:pPr>
            <a:r>
              <a:rPr lang="de-DE" dirty="0"/>
              <a:t>Arbeitsverträge, Gehaltsabrechnung, Kündigung</a:t>
            </a:r>
          </a:p>
          <a:p>
            <a:r>
              <a:rPr lang="de-DE" dirty="0"/>
              <a:t>Grammatik – Partizipialkonstruktion mit dem Partizip II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745586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DappledVTI">
  <a:themeElements>
    <a:clrScheme name="Custom 81">
      <a:dk1>
        <a:sysClr val="windowText" lastClr="000000"/>
      </a:dk1>
      <a:lt1>
        <a:sysClr val="window" lastClr="FFFFFF"/>
      </a:lt1>
      <a:dk2>
        <a:srgbClr val="21363B"/>
      </a:dk2>
      <a:lt2>
        <a:srgbClr val="F4F2F0"/>
      </a:lt2>
      <a:accent1>
        <a:srgbClr val="758468"/>
      </a:accent1>
      <a:accent2>
        <a:srgbClr val="B5A7AC"/>
      </a:accent2>
      <a:accent3>
        <a:srgbClr val="CC9C6F"/>
      </a:accent3>
      <a:accent4>
        <a:srgbClr val="767640"/>
      </a:accent4>
      <a:accent5>
        <a:srgbClr val="A5B295"/>
      </a:accent5>
      <a:accent6>
        <a:srgbClr val="C19DA7"/>
      </a:accent6>
      <a:hlink>
        <a:srgbClr val="D13D6E"/>
      </a:hlink>
      <a:folHlink>
        <a:srgbClr val="6C9D92"/>
      </a:folHlink>
    </a:clrScheme>
    <a:fontScheme name="Custom 67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ppledVTI" id="{204FEFAB-F02B-4FE8-B509-C50A618B972D}" vid="{7EAEADA8-5A8E-45B2-B0E4-448EC7E7A94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EC02C1F9D9DD041BB604A1E7409B6CC" ma:contentTypeVersion="9" ma:contentTypeDescription="Ein neues Dokument erstellen." ma:contentTypeScope="" ma:versionID="c8248582bfb76a44de47c1d36046edc3">
  <xsd:schema xmlns:xsd="http://www.w3.org/2001/XMLSchema" xmlns:xs="http://www.w3.org/2001/XMLSchema" xmlns:p="http://schemas.microsoft.com/office/2006/metadata/properties" xmlns:ns2="25cf6f13-dbc6-48f8-affa-c19f8a4808a7" xmlns:ns3="2d022b79-9799-4ed9-bbee-0115a73e24c4" targetNamespace="http://schemas.microsoft.com/office/2006/metadata/properties" ma:root="true" ma:fieldsID="b6bfa6301a9de41f997465c88de20251" ns2:_="" ns3:_="">
    <xsd:import namespace="25cf6f13-dbc6-48f8-affa-c19f8a4808a7"/>
    <xsd:import namespace="2d022b79-9799-4ed9-bbee-0115a73e24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cf6f13-dbc6-48f8-affa-c19f8a4808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022b79-9799-4ed9-bbee-0115a73e24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EE45C12-EEA3-4050-8364-DF541298BCFB}"/>
</file>

<file path=customXml/itemProps2.xml><?xml version="1.0" encoding="utf-8"?>
<ds:datastoreItem xmlns:ds="http://schemas.openxmlformats.org/officeDocument/2006/customXml" ds:itemID="{E6DC1659-D640-41F1-80F7-DD3E63D25D39}"/>
</file>

<file path=customXml/itemProps3.xml><?xml version="1.0" encoding="utf-8"?>
<ds:datastoreItem xmlns:ds="http://schemas.openxmlformats.org/officeDocument/2006/customXml" ds:itemID="{812B1855-DD02-40D3-8747-1314A30A77F6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445</Words>
  <Application>Microsoft Office PowerPoint</Application>
  <PresentationFormat>Breitbild</PresentationFormat>
  <Paragraphs>67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4" baseType="lpstr">
      <vt:lpstr>Arial</vt:lpstr>
      <vt:lpstr>Avenir Next LT Pro</vt:lpstr>
      <vt:lpstr>AvenirNext LT Pro Medium</vt:lpstr>
      <vt:lpstr>Sabon Next LT</vt:lpstr>
      <vt:lpstr>DappledVTI</vt:lpstr>
      <vt:lpstr>PowerPoint-Präsentation</vt:lpstr>
      <vt:lpstr>Arbeitsvertrag</vt:lpstr>
      <vt:lpstr>Was steht im Arbeitsvertrag?</vt:lpstr>
      <vt:lpstr>Gehaltsabrechnung</vt:lpstr>
      <vt:lpstr>Ordnen Sie die Begriffe zu</vt:lpstr>
      <vt:lpstr>Kündigung und neue Arbeitssuche</vt:lpstr>
      <vt:lpstr>Grammatik – Partizipialkonstruktion mit dem Partizip II </vt:lpstr>
      <vt:lpstr>Das Partizipialkonstruktion wird gebildet, indem das Partizip II des Verbs benutzt und wie ein Adjektiv dekliniert wird.</vt:lpstr>
      <vt:lpstr>Zusammenfassung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Melati Asfihani</dc:creator>
  <cp:lastModifiedBy>Melati Asfihani</cp:lastModifiedBy>
  <cp:revision>1</cp:revision>
  <dcterms:created xsi:type="dcterms:W3CDTF">2024-02-08T07:11:17Z</dcterms:created>
  <dcterms:modified xsi:type="dcterms:W3CDTF">2024-02-08T08:44:13Z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0x010100FEC02C1F9D9DD041BB604A1E7409B6CC</vt:lpwstr>
  </property>
</Properties>
</file>