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89545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89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193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21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10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251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71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92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490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098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46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4/23/2024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874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4" r:id="rId5"/>
    <p:sldLayoutId id="2147483719" r:id="rId6"/>
    <p:sldLayoutId id="2147483715" r:id="rId7"/>
    <p:sldLayoutId id="2147483716" r:id="rId8"/>
    <p:sldLayoutId id="2147483717" r:id="rId9"/>
    <p:sldLayoutId id="2147483718" r:id="rId10"/>
    <p:sldLayoutId id="214748372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2EC32AE-E4F8-4BC6-BEF2-B48BDD157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92009CF-B5E1-145E-698D-BAF018AA05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60863" y="1079500"/>
            <a:ext cx="3882286" cy="2138400"/>
          </a:xfrm>
        </p:spPr>
        <p:txBody>
          <a:bodyPr>
            <a:normAutofit/>
          </a:bodyPr>
          <a:lstStyle/>
          <a:p>
            <a:r>
              <a:rPr lang="de-DE" dirty="0"/>
              <a:t>Interkulturelle Kompetenz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88EA40D-F6EA-7A28-2107-3535AE7A88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08006" y="4113213"/>
            <a:ext cx="2988000" cy="165576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</a:pPr>
            <a:r>
              <a:rPr lang="de-DE" sz="2200" dirty="0"/>
              <a:t>Erfolgreich mit Menschen anderen Nationalitäten kommunizieren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14DF9F-7391-D3BF-6640-FDECC48B2A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44" r="17559" b="-1"/>
          <a:stretch/>
        </p:blipFill>
        <p:spPr>
          <a:xfrm>
            <a:off x="20" y="10"/>
            <a:ext cx="7211993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11C822-2379-4749-95C7-3CDA93294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32006" y="369087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fik 5" descr="Ein Bild, das Grafiken, Grafikdesign, Text, Schrift enthält.&#10;&#10;Automatisch generierte Beschreibung">
            <a:extLst>
              <a:ext uri="{FF2B5EF4-FFF2-40B4-BE49-F238E27FC236}">
                <a16:creationId xmlns:a16="http://schemas.microsoft.com/office/drawing/2014/main" id="{BFD9DA90-5272-8889-50E4-E60953998F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8831" y="-224476"/>
            <a:ext cx="4828600" cy="241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71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68346D-5E77-4906-AC8D-57FB88F11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3994B87-6B34-7409-F9F8-2853AAB6D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69" y="395297"/>
            <a:ext cx="4078800" cy="1594282"/>
          </a:xfrm>
        </p:spPr>
        <p:txBody>
          <a:bodyPr wrap="square" anchor="b">
            <a:normAutofit/>
          </a:bodyPr>
          <a:lstStyle/>
          <a:p>
            <a:pPr algn="ctr"/>
            <a:r>
              <a:rPr lang="de-DE" dirty="0"/>
              <a:t>Was benötigen ich zur Interkulturellen Kompetenz</a:t>
            </a:r>
            <a:endParaRPr lang="de-DE"/>
          </a:p>
        </p:txBody>
      </p:sp>
      <p:pic>
        <p:nvPicPr>
          <p:cNvPr id="5" name="Picture 4" descr="Große Gruppe von Fallschirmspringern in der Luft">
            <a:extLst>
              <a:ext uri="{FF2B5EF4-FFF2-40B4-BE49-F238E27FC236}">
                <a16:creationId xmlns:a16="http://schemas.microsoft.com/office/drawing/2014/main" id="{6EA42637-C2EC-9EDD-1469-B1C1C23264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53" r="19785"/>
          <a:stretch/>
        </p:blipFill>
        <p:spPr>
          <a:xfrm>
            <a:off x="20" y="10"/>
            <a:ext cx="6111518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BC1FDF-AE13-4731-B38F-2761BDFDB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1769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B1159EE-6EE1-D3E5-AF98-CAF0B08A0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369" y="2877018"/>
            <a:ext cx="4078800" cy="2901482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de-DE" sz="1600" dirty="0"/>
              <a:t>Aufgeschlossen für verschiedene Kulturen sein.</a:t>
            </a:r>
          </a:p>
          <a:p>
            <a:pPr>
              <a:lnSpc>
                <a:spcPct val="140000"/>
              </a:lnSpc>
            </a:pPr>
            <a:r>
              <a:rPr lang="de-DE" sz="1600" dirty="0"/>
              <a:t>Deren kulturellen Eigenheiten respektieren.</a:t>
            </a:r>
          </a:p>
          <a:p>
            <a:pPr>
              <a:lnSpc>
                <a:spcPct val="140000"/>
              </a:lnSpc>
            </a:pPr>
            <a:r>
              <a:rPr lang="de-DE" sz="1600" dirty="0"/>
              <a:t>Etwas über die Kulturen lernen</a:t>
            </a:r>
          </a:p>
          <a:p>
            <a:pPr>
              <a:lnSpc>
                <a:spcPct val="140000"/>
              </a:lnSpc>
            </a:pPr>
            <a:r>
              <a:rPr lang="de-DE" sz="1600" dirty="0"/>
              <a:t>Auf Reisen gehen, denn Reisen bildet </a:t>
            </a:r>
          </a:p>
          <a:p>
            <a:pPr>
              <a:lnSpc>
                <a:spcPct val="140000"/>
              </a:lnSpc>
            </a:pPr>
            <a:endParaRPr lang="de-DE" sz="1600" dirty="0"/>
          </a:p>
          <a:p>
            <a:pPr>
              <a:lnSpc>
                <a:spcPct val="140000"/>
              </a:lnSpc>
            </a:pP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957152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65AA36A-D7CC-493C-A0EE-F8AC3564D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1AA6C64-1A25-DB89-8733-75FD033F5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69" y="395297"/>
            <a:ext cx="4078800" cy="1594282"/>
          </a:xfrm>
        </p:spPr>
        <p:txBody>
          <a:bodyPr wrap="square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de-DE" sz="2700"/>
              <a:t>Fragen, die unterschiedliche Kulturen unterschiedlich beantworten</a:t>
            </a:r>
          </a:p>
        </p:txBody>
      </p:sp>
      <p:pic>
        <p:nvPicPr>
          <p:cNvPr id="5" name="Picture 4" descr="Viele Fragezeichen vor schwarzem Hintergrund">
            <a:extLst>
              <a:ext uri="{FF2B5EF4-FFF2-40B4-BE49-F238E27FC236}">
                <a16:creationId xmlns:a16="http://schemas.microsoft.com/office/drawing/2014/main" id="{934B0CB9-E9F8-EFA4-85ED-0E21E90390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01" r="-1" b="-1"/>
          <a:stretch/>
        </p:blipFill>
        <p:spPr>
          <a:xfrm>
            <a:off x="717005" y="539999"/>
            <a:ext cx="4669308" cy="4669308"/>
          </a:xfrm>
          <a:custGeom>
            <a:avLst/>
            <a:gdLst/>
            <a:ahLst/>
            <a:cxnLst/>
            <a:rect l="l" t="t" r="r" b="b"/>
            <a:pathLst>
              <a:path w="5778000" h="5778000">
                <a:moveTo>
                  <a:pt x="2889000" y="0"/>
                </a:moveTo>
                <a:cubicBezTo>
                  <a:pt x="4484551" y="0"/>
                  <a:pt x="5778000" y="1293449"/>
                  <a:pt x="5778000" y="2889000"/>
                </a:cubicBezTo>
                <a:cubicBezTo>
                  <a:pt x="5778000" y="4484551"/>
                  <a:pt x="4484551" y="5778000"/>
                  <a:pt x="2889000" y="5778000"/>
                </a:cubicBezTo>
                <a:cubicBezTo>
                  <a:pt x="1293449" y="5778000"/>
                  <a:pt x="0" y="4484551"/>
                  <a:pt x="0" y="2889000"/>
                </a:cubicBezTo>
                <a:cubicBezTo>
                  <a:pt x="0" y="1293449"/>
                  <a:pt x="1293449" y="0"/>
                  <a:pt x="2889000" y="0"/>
                </a:cubicBezTo>
                <a:close/>
              </a:path>
            </a:pathLst>
          </a:cu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850A2DA-FC3C-4E59-9724-29CF2777D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1769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5168A35-8DB7-DCF7-F5FF-DB93E9C1F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1800" y="2567719"/>
            <a:ext cx="4555036" cy="3666825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</a:pPr>
            <a:r>
              <a:rPr lang="de-DE" sz="1200" b="1" dirty="0"/>
              <a:t>Kommuniziere ich eher direkt oder indirekt?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Steht bei mir eher der Beziehungs- oder Sachaspekt im Vordergrund?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Bevorzuge ich eine lineare oder parallele </a:t>
            </a:r>
            <a:r>
              <a:rPr lang="de-DE" sz="1200" b="1" dirty="0" err="1"/>
              <a:t>Zeiteineinteilung</a:t>
            </a:r>
            <a:r>
              <a:rPr lang="de-DE" sz="1200" b="1" dirty="0"/>
              <a:t>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Treffe ich berufliche Entscheidungen eher rational oder intuitiv?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Bevorzuge ich eher geringe oder starke </a:t>
            </a:r>
            <a:r>
              <a:rPr lang="de-DE" sz="1200" b="1" dirty="0" err="1"/>
              <a:t>Hierachien</a:t>
            </a:r>
            <a:r>
              <a:rPr lang="de-DE" sz="1200" b="1" dirty="0"/>
              <a:t>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Wie treibe ich Problemlösungen voran?</a:t>
            </a:r>
          </a:p>
          <a:p>
            <a:pPr>
              <a:lnSpc>
                <a:spcPct val="140000"/>
              </a:lnSpc>
            </a:pPr>
            <a:r>
              <a:rPr lang="de-DE" sz="1200" b="1" dirty="0"/>
              <a:t>Wie gehe ich mit Veränderungen, Risiko und Unbekanntem um?</a:t>
            </a:r>
          </a:p>
        </p:txBody>
      </p:sp>
    </p:spTree>
    <p:extLst>
      <p:ext uri="{BB962C8B-B14F-4D97-AF65-F5344CB8AC3E}">
        <p14:creationId xmlns:p14="http://schemas.microsoft.com/office/powerpoint/2010/main" val="148065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65AA36A-D7CC-493C-A0EE-F8AC3564D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5C923B2-3F03-74B8-D030-018F7C6FE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69" y="395297"/>
            <a:ext cx="4078800" cy="1594282"/>
          </a:xfrm>
        </p:spPr>
        <p:txBody>
          <a:bodyPr wrap="square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de-DE" sz="2700"/>
              <a:t>Fragen die unterschiedliche Kulturen unterschiedlich beantworten</a:t>
            </a:r>
            <a:br>
              <a:rPr lang="de-DE" sz="2700"/>
            </a:br>
            <a:r>
              <a:rPr lang="de-DE" sz="2700"/>
              <a:t>Wie beantworten wir sie?</a:t>
            </a:r>
          </a:p>
        </p:txBody>
      </p:sp>
      <p:pic>
        <p:nvPicPr>
          <p:cNvPr id="5" name="Picture 4" descr="Viele Fragezeichen vor schwarzem Hintergrund">
            <a:extLst>
              <a:ext uri="{FF2B5EF4-FFF2-40B4-BE49-F238E27FC236}">
                <a16:creationId xmlns:a16="http://schemas.microsoft.com/office/drawing/2014/main" id="{32EE7316-A64A-E2E5-1F6E-9A89BB6AB4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01" r="-1" b="-1"/>
          <a:stretch/>
        </p:blipFill>
        <p:spPr>
          <a:xfrm>
            <a:off x="717006" y="540000"/>
            <a:ext cx="4715489" cy="4715489"/>
          </a:xfrm>
          <a:custGeom>
            <a:avLst/>
            <a:gdLst/>
            <a:ahLst/>
            <a:cxnLst/>
            <a:rect l="l" t="t" r="r" b="b"/>
            <a:pathLst>
              <a:path w="5778000" h="5778000">
                <a:moveTo>
                  <a:pt x="2889000" y="0"/>
                </a:moveTo>
                <a:cubicBezTo>
                  <a:pt x="4484551" y="0"/>
                  <a:pt x="5778000" y="1293449"/>
                  <a:pt x="5778000" y="2889000"/>
                </a:cubicBezTo>
                <a:cubicBezTo>
                  <a:pt x="5778000" y="4484551"/>
                  <a:pt x="4484551" y="5778000"/>
                  <a:pt x="2889000" y="5778000"/>
                </a:cubicBezTo>
                <a:cubicBezTo>
                  <a:pt x="1293449" y="5778000"/>
                  <a:pt x="0" y="4484551"/>
                  <a:pt x="0" y="2889000"/>
                </a:cubicBezTo>
                <a:cubicBezTo>
                  <a:pt x="0" y="1293449"/>
                  <a:pt x="1293449" y="0"/>
                  <a:pt x="2889000" y="0"/>
                </a:cubicBezTo>
                <a:close/>
              </a:path>
            </a:pathLst>
          </a:cu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850A2DA-FC3C-4E59-9724-29CF2777D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1769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7EBBA44-4A9D-2B7C-44E5-72121D3B3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369" y="2877018"/>
            <a:ext cx="4078800" cy="2901482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de-DE" sz="1300" b="1" dirty="0"/>
              <a:t>Kommunikation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Beziehung vs. Sachorientierung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Zeitplanung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Rationalität </a:t>
            </a:r>
            <a:r>
              <a:rPr lang="de-DE" sz="1300" b="1" dirty="0" err="1"/>
              <a:t>vs</a:t>
            </a:r>
            <a:r>
              <a:rPr lang="de-DE" sz="1300" b="1" dirty="0"/>
              <a:t> Intuition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Hierarchien-Denken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Analytik </a:t>
            </a:r>
            <a:r>
              <a:rPr lang="de-DE" sz="1300" b="1" dirty="0" err="1"/>
              <a:t>vs</a:t>
            </a:r>
            <a:r>
              <a:rPr lang="de-DE" sz="1300" b="1" dirty="0"/>
              <a:t> Pragmatik</a:t>
            </a:r>
          </a:p>
          <a:p>
            <a:pPr>
              <a:lnSpc>
                <a:spcPct val="140000"/>
              </a:lnSpc>
            </a:pPr>
            <a:r>
              <a:rPr lang="de-DE" sz="1300" b="1" dirty="0"/>
              <a:t>Umgang mit </a:t>
            </a:r>
            <a:r>
              <a:rPr lang="de-DE" sz="1300" b="1" dirty="0" err="1"/>
              <a:t>Ungewissenheit</a:t>
            </a:r>
            <a:endParaRPr lang="de-DE" sz="1300" b="1" dirty="0"/>
          </a:p>
        </p:txBody>
      </p:sp>
    </p:spTree>
    <p:extLst>
      <p:ext uri="{BB962C8B-B14F-4D97-AF65-F5344CB8AC3E}">
        <p14:creationId xmlns:p14="http://schemas.microsoft.com/office/powerpoint/2010/main" val="4215731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E6BCDFB-2732-A4C2-B38C-2326D7535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536575"/>
            <a:ext cx="4078800" cy="1453003"/>
          </a:xfrm>
        </p:spPr>
        <p:txBody>
          <a:bodyPr wrap="square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de-DE" dirty="0"/>
              <a:t>Ziele kulturell angemessenen  Verhalten</a:t>
            </a:r>
            <a:endParaRPr lang="de-DE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6D745DA-D03E-47A2-9936-01C39D51A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7594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D753E5-4F41-6A72-C71C-366DF1D7F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000" y="2877018"/>
            <a:ext cx="4078800" cy="2901482"/>
          </a:xfrm>
        </p:spPr>
        <p:txBody>
          <a:bodyPr>
            <a:normAutofit lnSpcReduction="10000"/>
          </a:bodyPr>
          <a:lstStyle/>
          <a:p>
            <a:pPr>
              <a:lnSpc>
                <a:spcPct val="140000"/>
              </a:lnSpc>
            </a:pPr>
            <a:r>
              <a:rPr lang="de-DE" sz="1200" b="1" dirty="0"/>
              <a:t>Handlungssicherheit</a:t>
            </a:r>
          </a:p>
          <a:p>
            <a:pPr lvl="1">
              <a:lnSpc>
                <a:spcPct val="140000"/>
              </a:lnSpc>
            </a:pPr>
            <a:r>
              <a:rPr lang="de-DE" sz="1200" b="1" dirty="0"/>
              <a:t>	-Abbau Konfliktfördernder </a:t>
            </a:r>
            <a:r>
              <a:rPr lang="de-DE" sz="1200" b="1" dirty="0" err="1"/>
              <a:t>Verhaltweisen</a:t>
            </a:r>
            <a:endParaRPr lang="de-DE" sz="1200" b="1" dirty="0"/>
          </a:p>
          <a:p>
            <a:pPr lvl="1">
              <a:lnSpc>
                <a:spcPct val="140000"/>
              </a:lnSpc>
            </a:pPr>
            <a:r>
              <a:rPr lang="de-DE" sz="1200" b="1" dirty="0"/>
              <a:t>	-Repertoire an kulturadäquaten Handlungsbereitschaften</a:t>
            </a:r>
          </a:p>
          <a:p>
            <a:pPr lvl="1">
              <a:lnSpc>
                <a:spcPct val="140000"/>
              </a:lnSpc>
            </a:pPr>
            <a:r>
              <a:rPr lang="de-DE" sz="1200" b="1" dirty="0"/>
              <a:t>	- Nutzung von Verhaltensspielräumen</a:t>
            </a:r>
          </a:p>
          <a:p>
            <a:pPr lvl="1">
              <a:lnSpc>
                <a:spcPct val="140000"/>
              </a:lnSpc>
            </a:pPr>
            <a:r>
              <a:rPr lang="de-DE" sz="1200" b="1" dirty="0"/>
              <a:t>Kulturadäquates Kommunikationsverhalten</a:t>
            </a:r>
          </a:p>
          <a:p>
            <a:pPr lvl="1">
              <a:lnSpc>
                <a:spcPct val="140000"/>
              </a:lnSpc>
            </a:pPr>
            <a:r>
              <a:rPr lang="de-DE" sz="1200" b="1" dirty="0"/>
              <a:t>	-Non-, paraverbales und indirektes Kommunizieren</a:t>
            </a:r>
          </a:p>
          <a:p>
            <a:pPr lvl="1">
              <a:lnSpc>
                <a:spcPct val="140000"/>
              </a:lnSpc>
            </a:pPr>
            <a:r>
              <a:rPr lang="de-DE" sz="1200" b="1" dirty="0"/>
              <a:t>	- angemessenes Kritisieren</a:t>
            </a:r>
          </a:p>
          <a:p>
            <a:pPr lvl="1">
              <a:lnSpc>
                <a:spcPct val="140000"/>
              </a:lnSpc>
            </a:pPr>
            <a:endParaRPr lang="de-DE" sz="1100" dirty="0"/>
          </a:p>
        </p:txBody>
      </p:sp>
      <p:pic>
        <p:nvPicPr>
          <p:cNvPr id="5" name="Picture 4" descr="Farbige geschnitzte Figuren von Menschen">
            <a:extLst>
              <a:ext uri="{FF2B5EF4-FFF2-40B4-BE49-F238E27FC236}">
                <a16:creationId xmlns:a16="http://schemas.microsoft.com/office/drawing/2014/main" id="{AF115CF1-FC72-8898-1882-8B9EB2F5CF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69" r="18136" b="-1"/>
          <a:stretch/>
        </p:blipFill>
        <p:spPr>
          <a:xfrm>
            <a:off x="6080462" y="10"/>
            <a:ext cx="611153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07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279C8A1-C4E4-4DE9-934E-91221AC99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unte Schnüre, die geflochten werden">
            <a:extLst>
              <a:ext uri="{FF2B5EF4-FFF2-40B4-BE49-F238E27FC236}">
                <a16:creationId xmlns:a16="http://schemas.microsoft.com/office/drawing/2014/main" id="{8798174D-BFEA-0A9F-463B-3BCF72307C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899" r="21492" b="-1"/>
          <a:stretch/>
        </p:blipFill>
        <p:spPr>
          <a:xfrm>
            <a:off x="20" y="10"/>
            <a:ext cx="3863955" cy="6857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6C7ED5D-77C4-4564-8B1A-E55609CF4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57986" y="19645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A0AF87E-08E0-868B-1F07-2BDF69737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8986" y="2413468"/>
            <a:ext cx="6318000" cy="3365032"/>
          </a:xfrm>
        </p:spPr>
        <p:txBody>
          <a:bodyPr>
            <a:normAutofit/>
          </a:bodyPr>
          <a:lstStyle/>
          <a:p>
            <a:r>
              <a:rPr lang="de-DE" dirty="0"/>
              <a:t>Kulturadäquates Anpassen von Zusammenarbeit, Führung und Systeme</a:t>
            </a:r>
          </a:p>
          <a:p>
            <a:r>
              <a:rPr lang="de-DE" dirty="0"/>
              <a:t>Konfliktmanagement</a:t>
            </a:r>
          </a:p>
          <a:p>
            <a:r>
              <a:rPr lang="de-DE" dirty="0"/>
              <a:t>Umgang mit Kulturschock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274366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AnalogousFromDarkSeedLeftStep">
      <a:dk1>
        <a:srgbClr val="000000"/>
      </a:dk1>
      <a:lt1>
        <a:srgbClr val="FFFFFF"/>
      </a:lt1>
      <a:dk2>
        <a:srgbClr val="41242C"/>
      </a:dk2>
      <a:lt2>
        <a:srgbClr val="E7E2E8"/>
      </a:lt2>
      <a:accent1>
        <a:srgbClr val="32B821"/>
      </a:accent1>
      <a:accent2>
        <a:srgbClr val="69B414"/>
      </a:accent2>
      <a:accent3>
        <a:srgbClr val="9FA61E"/>
      </a:accent3>
      <a:accent4>
        <a:srgbClr val="D59017"/>
      </a:accent4>
      <a:accent5>
        <a:srgbClr val="E75329"/>
      </a:accent5>
      <a:accent6>
        <a:srgbClr val="D5173D"/>
      </a:accent6>
      <a:hlink>
        <a:srgbClr val="BB6D3C"/>
      </a:hlink>
      <a:folHlink>
        <a:srgbClr val="7F7F7F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Breitbild</PresentationFormat>
  <Paragraphs>34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Goudy Old Style</vt:lpstr>
      <vt:lpstr>Wingdings</vt:lpstr>
      <vt:lpstr>FrostyVTI</vt:lpstr>
      <vt:lpstr>Interkulturelle Kompetenz</vt:lpstr>
      <vt:lpstr>Was benötigen ich zur Interkulturellen Kompetenz</vt:lpstr>
      <vt:lpstr>Fragen, die unterschiedliche Kulturen unterschiedlich beantworten</vt:lpstr>
      <vt:lpstr>Fragen die unterschiedliche Kulturen unterschiedlich beantworten Wie beantworten wir sie?</vt:lpstr>
      <vt:lpstr>Ziele kulturell angemessenen  Verhalten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Interkulturelle Kompetenz</dc:title>
  <dc:creator>Marcel Lindner</dc:creator>
  <cp:lastModifiedBy>Muhamed Seljami</cp:lastModifiedBy>
  <cp:revision>7</cp:revision>
  <dcterms:created xsi:type="dcterms:W3CDTF">2024-04-22T13:50:32Z</dcterms:created>
  <dcterms:modified xsi:type="dcterms:W3CDTF">2024-04-23T09:41:32Z</dcterms:modified>
</cp:coreProperties>
</file>