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sldIdLst>
    <p:sldId id="256" r:id="rId5"/>
    <p:sldId id="257" r:id="rId6"/>
    <p:sldId id="261" r:id="rId7"/>
    <p:sldId id="269" r:id="rId8"/>
    <p:sldId id="264" r:id="rId9"/>
    <p:sldId id="266" r:id="rId10"/>
    <p:sldId id="265" r:id="rId11"/>
    <p:sldId id="268" r:id="rId12"/>
    <p:sldId id="267" r:id="rId13"/>
    <p:sldId id="27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BE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8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102535-78DD-4E29-A857-ADE2E36D8387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AB41718-51C0-459D-8BD8-FA65355EB3A4}">
      <dgm:prSet/>
      <dgm:spPr/>
      <dgm:t>
        <a:bodyPr/>
        <a:lstStyle/>
        <a:p>
          <a:r>
            <a:rPr lang="de-DE" dirty="0"/>
            <a:t>die Gleitzeit</a:t>
          </a:r>
          <a:endParaRPr lang="en-US" dirty="0"/>
        </a:p>
      </dgm:t>
    </dgm:pt>
    <dgm:pt modelId="{94EAEE3E-171A-475E-9CEC-29CB39032FB0}" type="parTrans" cxnId="{EA46D8AD-A46F-42C8-965D-B3F974051BC8}">
      <dgm:prSet/>
      <dgm:spPr/>
      <dgm:t>
        <a:bodyPr/>
        <a:lstStyle/>
        <a:p>
          <a:endParaRPr lang="en-US"/>
        </a:p>
      </dgm:t>
    </dgm:pt>
    <dgm:pt modelId="{5AEE6BF6-7614-4DA6-9F22-C0FEB37E7FAF}" type="sibTrans" cxnId="{EA46D8AD-A46F-42C8-965D-B3F974051BC8}">
      <dgm:prSet/>
      <dgm:spPr/>
      <dgm:t>
        <a:bodyPr/>
        <a:lstStyle/>
        <a:p>
          <a:endParaRPr lang="en-US"/>
        </a:p>
      </dgm:t>
    </dgm:pt>
    <dgm:pt modelId="{E3E253E7-8D5E-4BDA-A439-403F13CBA236}">
      <dgm:prSet/>
      <dgm:spPr/>
      <dgm:t>
        <a:bodyPr/>
        <a:lstStyle/>
        <a:p>
          <a:r>
            <a:rPr lang="de-DE"/>
            <a:t>die Teilzeit</a:t>
          </a:r>
          <a:endParaRPr lang="en-US"/>
        </a:p>
      </dgm:t>
    </dgm:pt>
    <dgm:pt modelId="{CB5D3207-2B3D-4CC2-AA58-9DAC8EDB03D3}" type="parTrans" cxnId="{79799DF7-F38F-4E4A-AE8B-147159D96E85}">
      <dgm:prSet/>
      <dgm:spPr/>
      <dgm:t>
        <a:bodyPr/>
        <a:lstStyle/>
        <a:p>
          <a:endParaRPr lang="en-US"/>
        </a:p>
      </dgm:t>
    </dgm:pt>
    <dgm:pt modelId="{419D38D1-1317-4339-B54E-448709838B8B}" type="sibTrans" cxnId="{79799DF7-F38F-4E4A-AE8B-147159D96E85}">
      <dgm:prSet/>
      <dgm:spPr/>
      <dgm:t>
        <a:bodyPr/>
        <a:lstStyle/>
        <a:p>
          <a:endParaRPr lang="en-US"/>
        </a:p>
      </dgm:t>
    </dgm:pt>
    <dgm:pt modelId="{4DD9847A-418F-4545-B843-D766F96CB277}">
      <dgm:prSet/>
      <dgm:spPr/>
      <dgm:t>
        <a:bodyPr/>
        <a:lstStyle/>
        <a:p>
          <a:r>
            <a:rPr lang="de-DE"/>
            <a:t>Vollzeit </a:t>
          </a:r>
          <a:endParaRPr lang="en-US"/>
        </a:p>
      </dgm:t>
    </dgm:pt>
    <dgm:pt modelId="{EB009585-3EA8-469A-AB5A-2C0E952B8388}" type="parTrans" cxnId="{0FB29632-7058-4D5A-9D70-2097B6BED8EF}">
      <dgm:prSet/>
      <dgm:spPr/>
      <dgm:t>
        <a:bodyPr/>
        <a:lstStyle/>
        <a:p>
          <a:endParaRPr lang="en-US"/>
        </a:p>
      </dgm:t>
    </dgm:pt>
    <dgm:pt modelId="{9C76E394-635B-4A45-8E24-8872F40861BC}" type="sibTrans" cxnId="{0FB29632-7058-4D5A-9D70-2097B6BED8EF}">
      <dgm:prSet/>
      <dgm:spPr/>
      <dgm:t>
        <a:bodyPr/>
        <a:lstStyle/>
        <a:p>
          <a:endParaRPr lang="en-US"/>
        </a:p>
      </dgm:t>
    </dgm:pt>
    <dgm:pt modelId="{F6E117C0-B711-49F8-9998-62830DA21117}">
      <dgm:prSet/>
      <dgm:spPr/>
      <dgm:t>
        <a:bodyPr/>
        <a:lstStyle/>
        <a:p>
          <a:r>
            <a:rPr lang="de-DE"/>
            <a:t>Nachtarbeit</a:t>
          </a:r>
          <a:endParaRPr lang="en-US"/>
        </a:p>
      </dgm:t>
    </dgm:pt>
    <dgm:pt modelId="{0D7F143A-D8EA-424A-B432-34A7FCD8F19B}" type="parTrans" cxnId="{AB1B6D9B-EAD1-4A59-B1C7-C562B7784DD5}">
      <dgm:prSet/>
      <dgm:spPr/>
      <dgm:t>
        <a:bodyPr/>
        <a:lstStyle/>
        <a:p>
          <a:endParaRPr lang="en-US"/>
        </a:p>
      </dgm:t>
    </dgm:pt>
    <dgm:pt modelId="{1AF997F2-C91A-4396-87B1-030B86661FA9}" type="sibTrans" cxnId="{AB1B6D9B-EAD1-4A59-B1C7-C562B7784DD5}">
      <dgm:prSet/>
      <dgm:spPr/>
      <dgm:t>
        <a:bodyPr/>
        <a:lstStyle/>
        <a:p>
          <a:endParaRPr lang="en-US"/>
        </a:p>
      </dgm:t>
    </dgm:pt>
    <dgm:pt modelId="{63587418-F016-45BA-B08D-EED926D11E27}">
      <dgm:prSet/>
      <dgm:spPr/>
      <dgm:t>
        <a:bodyPr/>
        <a:lstStyle/>
        <a:p>
          <a:r>
            <a:rPr lang="de-DE"/>
            <a:t>Schichtarbeit</a:t>
          </a:r>
          <a:endParaRPr lang="en-US"/>
        </a:p>
      </dgm:t>
    </dgm:pt>
    <dgm:pt modelId="{49AF812A-D472-4A62-ADF7-4FD14216E7D2}" type="parTrans" cxnId="{98F5C95B-859A-4646-8AEF-789023181D26}">
      <dgm:prSet/>
      <dgm:spPr/>
      <dgm:t>
        <a:bodyPr/>
        <a:lstStyle/>
        <a:p>
          <a:endParaRPr lang="en-US"/>
        </a:p>
      </dgm:t>
    </dgm:pt>
    <dgm:pt modelId="{805C3CC5-791D-4AB3-BD35-9752AAC97139}" type="sibTrans" cxnId="{98F5C95B-859A-4646-8AEF-789023181D26}">
      <dgm:prSet/>
      <dgm:spPr/>
      <dgm:t>
        <a:bodyPr/>
        <a:lstStyle/>
        <a:p>
          <a:endParaRPr lang="en-US"/>
        </a:p>
      </dgm:t>
    </dgm:pt>
    <dgm:pt modelId="{5EA5C8B0-84F0-43A5-A07F-00DD630B024C}" type="pres">
      <dgm:prSet presAssocID="{36102535-78DD-4E29-A857-ADE2E36D8387}" presName="cycle" presStyleCnt="0">
        <dgm:presLayoutVars>
          <dgm:dir/>
          <dgm:resizeHandles val="exact"/>
        </dgm:presLayoutVars>
      </dgm:prSet>
      <dgm:spPr/>
    </dgm:pt>
    <dgm:pt modelId="{76A28220-B086-4916-BC22-5A84AD8719DE}" type="pres">
      <dgm:prSet presAssocID="{3AB41718-51C0-459D-8BD8-FA65355EB3A4}" presName="node" presStyleLbl="node1" presStyleIdx="0" presStyleCnt="5">
        <dgm:presLayoutVars>
          <dgm:bulletEnabled val="1"/>
        </dgm:presLayoutVars>
      </dgm:prSet>
      <dgm:spPr/>
    </dgm:pt>
    <dgm:pt modelId="{DBA3476F-0938-4916-B01F-00FF0DFEF29F}" type="pres">
      <dgm:prSet presAssocID="{5AEE6BF6-7614-4DA6-9F22-C0FEB37E7FAF}" presName="sibTrans" presStyleLbl="sibTrans2D1" presStyleIdx="0" presStyleCnt="5"/>
      <dgm:spPr/>
    </dgm:pt>
    <dgm:pt modelId="{89279E1A-C8A3-4CE0-B635-393CC9ACE602}" type="pres">
      <dgm:prSet presAssocID="{5AEE6BF6-7614-4DA6-9F22-C0FEB37E7FAF}" presName="connectorText" presStyleLbl="sibTrans2D1" presStyleIdx="0" presStyleCnt="5"/>
      <dgm:spPr/>
    </dgm:pt>
    <dgm:pt modelId="{2DF02925-08A0-4760-B5B2-D98FACB5150C}" type="pres">
      <dgm:prSet presAssocID="{E3E253E7-8D5E-4BDA-A439-403F13CBA236}" presName="node" presStyleLbl="node1" presStyleIdx="1" presStyleCnt="5">
        <dgm:presLayoutVars>
          <dgm:bulletEnabled val="1"/>
        </dgm:presLayoutVars>
      </dgm:prSet>
      <dgm:spPr/>
    </dgm:pt>
    <dgm:pt modelId="{AAA3C229-4D19-479D-8A6F-481973FBA94A}" type="pres">
      <dgm:prSet presAssocID="{419D38D1-1317-4339-B54E-448709838B8B}" presName="sibTrans" presStyleLbl="sibTrans2D1" presStyleIdx="1" presStyleCnt="5"/>
      <dgm:spPr/>
    </dgm:pt>
    <dgm:pt modelId="{734E7BAB-FB28-4866-AEC2-BD1B247E3D48}" type="pres">
      <dgm:prSet presAssocID="{419D38D1-1317-4339-B54E-448709838B8B}" presName="connectorText" presStyleLbl="sibTrans2D1" presStyleIdx="1" presStyleCnt="5"/>
      <dgm:spPr/>
    </dgm:pt>
    <dgm:pt modelId="{F1D3996F-C9C8-4740-8EDE-C8BDE02E6FFD}" type="pres">
      <dgm:prSet presAssocID="{4DD9847A-418F-4545-B843-D766F96CB277}" presName="node" presStyleLbl="node1" presStyleIdx="2" presStyleCnt="5">
        <dgm:presLayoutVars>
          <dgm:bulletEnabled val="1"/>
        </dgm:presLayoutVars>
      </dgm:prSet>
      <dgm:spPr/>
    </dgm:pt>
    <dgm:pt modelId="{0FFB54CD-D082-433E-A3B2-1E598A116C40}" type="pres">
      <dgm:prSet presAssocID="{9C76E394-635B-4A45-8E24-8872F40861BC}" presName="sibTrans" presStyleLbl="sibTrans2D1" presStyleIdx="2" presStyleCnt="5"/>
      <dgm:spPr/>
    </dgm:pt>
    <dgm:pt modelId="{E6E178BD-67DF-4D67-9995-1907DB2127AD}" type="pres">
      <dgm:prSet presAssocID="{9C76E394-635B-4A45-8E24-8872F40861BC}" presName="connectorText" presStyleLbl="sibTrans2D1" presStyleIdx="2" presStyleCnt="5"/>
      <dgm:spPr/>
    </dgm:pt>
    <dgm:pt modelId="{27E359D4-ABB6-4CA8-B293-09881B3FE6B1}" type="pres">
      <dgm:prSet presAssocID="{F6E117C0-B711-49F8-9998-62830DA21117}" presName="node" presStyleLbl="node1" presStyleIdx="3" presStyleCnt="5">
        <dgm:presLayoutVars>
          <dgm:bulletEnabled val="1"/>
        </dgm:presLayoutVars>
      </dgm:prSet>
      <dgm:spPr/>
    </dgm:pt>
    <dgm:pt modelId="{066380F0-B633-4DED-AB77-0CB66EA45633}" type="pres">
      <dgm:prSet presAssocID="{1AF997F2-C91A-4396-87B1-030B86661FA9}" presName="sibTrans" presStyleLbl="sibTrans2D1" presStyleIdx="3" presStyleCnt="5"/>
      <dgm:spPr/>
    </dgm:pt>
    <dgm:pt modelId="{213883D8-502C-4029-8251-AD8E0FB8776E}" type="pres">
      <dgm:prSet presAssocID="{1AF997F2-C91A-4396-87B1-030B86661FA9}" presName="connectorText" presStyleLbl="sibTrans2D1" presStyleIdx="3" presStyleCnt="5"/>
      <dgm:spPr/>
    </dgm:pt>
    <dgm:pt modelId="{8507CBBA-C457-45E8-B1F7-2340323D0D98}" type="pres">
      <dgm:prSet presAssocID="{63587418-F016-45BA-B08D-EED926D11E27}" presName="node" presStyleLbl="node1" presStyleIdx="4" presStyleCnt="5">
        <dgm:presLayoutVars>
          <dgm:bulletEnabled val="1"/>
        </dgm:presLayoutVars>
      </dgm:prSet>
      <dgm:spPr/>
    </dgm:pt>
    <dgm:pt modelId="{16B76C6F-90CA-4951-977E-496A352E25A0}" type="pres">
      <dgm:prSet presAssocID="{805C3CC5-791D-4AB3-BD35-9752AAC97139}" presName="sibTrans" presStyleLbl="sibTrans2D1" presStyleIdx="4" presStyleCnt="5"/>
      <dgm:spPr/>
    </dgm:pt>
    <dgm:pt modelId="{5ECB7962-830C-40FC-A2E0-B300A4B8B118}" type="pres">
      <dgm:prSet presAssocID="{805C3CC5-791D-4AB3-BD35-9752AAC97139}" presName="connectorText" presStyleLbl="sibTrans2D1" presStyleIdx="4" presStyleCnt="5"/>
      <dgm:spPr/>
    </dgm:pt>
  </dgm:ptLst>
  <dgm:cxnLst>
    <dgm:cxn modelId="{DE5A630B-485A-4443-982F-028757C1193D}" type="presOf" srcId="{419D38D1-1317-4339-B54E-448709838B8B}" destId="{AAA3C229-4D19-479D-8A6F-481973FBA94A}" srcOrd="0" destOrd="0" presId="urn:microsoft.com/office/officeart/2005/8/layout/cycle2"/>
    <dgm:cxn modelId="{2312CC1E-B105-4161-B6F0-0C3B976FC074}" type="presOf" srcId="{3AB41718-51C0-459D-8BD8-FA65355EB3A4}" destId="{76A28220-B086-4916-BC22-5A84AD8719DE}" srcOrd="0" destOrd="0" presId="urn:microsoft.com/office/officeart/2005/8/layout/cycle2"/>
    <dgm:cxn modelId="{7A62AA29-9F83-4DC5-8743-FC03D7A3F784}" type="presOf" srcId="{F6E117C0-B711-49F8-9998-62830DA21117}" destId="{27E359D4-ABB6-4CA8-B293-09881B3FE6B1}" srcOrd="0" destOrd="0" presId="urn:microsoft.com/office/officeart/2005/8/layout/cycle2"/>
    <dgm:cxn modelId="{0FB29632-7058-4D5A-9D70-2097B6BED8EF}" srcId="{36102535-78DD-4E29-A857-ADE2E36D8387}" destId="{4DD9847A-418F-4545-B843-D766F96CB277}" srcOrd="2" destOrd="0" parTransId="{EB009585-3EA8-469A-AB5A-2C0E952B8388}" sibTransId="{9C76E394-635B-4A45-8E24-8872F40861BC}"/>
    <dgm:cxn modelId="{98F5C95B-859A-4646-8AEF-789023181D26}" srcId="{36102535-78DD-4E29-A857-ADE2E36D8387}" destId="{63587418-F016-45BA-B08D-EED926D11E27}" srcOrd="4" destOrd="0" parTransId="{49AF812A-D472-4A62-ADF7-4FD14216E7D2}" sibTransId="{805C3CC5-791D-4AB3-BD35-9752AAC97139}"/>
    <dgm:cxn modelId="{FB0AF947-02E2-4059-8256-351AE95C0198}" type="presOf" srcId="{E3E253E7-8D5E-4BDA-A439-403F13CBA236}" destId="{2DF02925-08A0-4760-B5B2-D98FACB5150C}" srcOrd="0" destOrd="0" presId="urn:microsoft.com/office/officeart/2005/8/layout/cycle2"/>
    <dgm:cxn modelId="{B6BC426A-5BB4-4301-8196-675F68FE479F}" type="presOf" srcId="{1AF997F2-C91A-4396-87B1-030B86661FA9}" destId="{066380F0-B633-4DED-AB77-0CB66EA45633}" srcOrd="0" destOrd="0" presId="urn:microsoft.com/office/officeart/2005/8/layout/cycle2"/>
    <dgm:cxn modelId="{AB4F604E-DD13-4A48-9021-0D0EFB391B4C}" type="presOf" srcId="{9C76E394-635B-4A45-8E24-8872F40861BC}" destId="{0FFB54CD-D082-433E-A3B2-1E598A116C40}" srcOrd="0" destOrd="0" presId="urn:microsoft.com/office/officeart/2005/8/layout/cycle2"/>
    <dgm:cxn modelId="{ADE9FE80-2B44-4445-8F25-02DD44FF7CD5}" type="presOf" srcId="{9C76E394-635B-4A45-8E24-8872F40861BC}" destId="{E6E178BD-67DF-4D67-9995-1907DB2127AD}" srcOrd="1" destOrd="0" presId="urn:microsoft.com/office/officeart/2005/8/layout/cycle2"/>
    <dgm:cxn modelId="{9EEAEE81-9F86-4B6A-91DB-89ECB80E21A2}" type="presOf" srcId="{5AEE6BF6-7614-4DA6-9F22-C0FEB37E7FAF}" destId="{DBA3476F-0938-4916-B01F-00FF0DFEF29F}" srcOrd="0" destOrd="0" presId="urn:microsoft.com/office/officeart/2005/8/layout/cycle2"/>
    <dgm:cxn modelId="{EF11B988-040F-4ADB-B395-C2C397371FED}" type="presOf" srcId="{36102535-78DD-4E29-A857-ADE2E36D8387}" destId="{5EA5C8B0-84F0-43A5-A07F-00DD630B024C}" srcOrd="0" destOrd="0" presId="urn:microsoft.com/office/officeart/2005/8/layout/cycle2"/>
    <dgm:cxn modelId="{AB1B6D9B-EAD1-4A59-B1C7-C562B7784DD5}" srcId="{36102535-78DD-4E29-A857-ADE2E36D8387}" destId="{F6E117C0-B711-49F8-9998-62830DA21117}" srcOrd="3" destOrd="0" parTransId="{0D7F143A-D8EA-424A-B432-34A7FCD8F19B}" sibTransId="{1AF997F2-C91A-4396-87B1-030B86661FA9}"/>
    <dgm:cxn modelId="{EA46D8AD-A46F-42C8-965D-B3F974051BC8}" srcId="{36102535-78DD-4E29-A857-ADE2E36D8387}" destId="{3AB41718-51C0-459D-8BD8-FA65355EB3A4}" srcOrd="0" destOrd="0" parTransId="{94EAEE3E-171A-475E-9CEC-29CB39032FB0}" sibTransId="{5AEE6BF6-7614-4DA6-9F22-C0FEB37E7FAF}"/>
    <dgm:cxn modelId="{EE2130B8-7BF3-4BE1-BB0C-3BD6A8421731}" type="presOf" srcId="{4DD9847A-418F-4545-B843-D766F96CB277}" destId="{F1D3996F-C9C8-4740-8EDE-C8BDE02E6FFD}" srcOrd="0" destOrd="0" presId="urn:microsoft.com/office/officeart/2005/8/layout/cycle2"/>
    <dgm:cxn modelId="{BAFF31BB-85AE-49A6-91BC-60D4E3915F3D}" type="presOf" srcId="{419D38D1-1317-4339-B54E-448709838B8B}" destId="{734E7BAB-FB28-4866-AEC2-BD1B247E3D48}" srcOrd="1" destOrd="0" presId="urn:microsoft.com/office/officeart/2005/8/layout/cycle2"/>
    <dgm:cxn modelId="{E545A1C4-A14C-4B43-AB49-91C70500C332}" type="presOf" srcId="{63587418-F016-45BA-B08D-EED926D11E27}" destId="{8507CBBA-C457-45E8-B1F7-2340323D0D98}" srcOrd="0" destOrd="0" presId="urn:microsoft.com/office/officeart/2005/8/layout/cycle2"/>
    <dgm:cxn modelId="{E3149AD7-EF6D-4D9B-B5AD-3AF541B8197A}" type="presOf" srcId="{805C3CC5-791D-4AB3-BD35-9752AAC97139}" destId="{16B76C6F-90CA-4951-977E-496A352E25A0}" srcOrd="0" destOrd="0" presId="urn:microsoft.com/office/officeart/2005/8/layout/cycle2"/>
    <dgm:cxn modelId="{7613A8E2-44DD-4BCF-99C7-4A39841F5870}" type="presOf" srcId="{805C3CC5-791D-4AB3-BD35-9752AAC97139}" destId="{5ECB7962-830C-40FC-A2E0-B300A4B8B118}" srcOrd="1" destOrd="0" presId="urn:microsoft.com/office/officeart/2005/8/layout/cycle2"/>
    <dgm:cxn modelId="{5D2F1AEF-1B62-4B33-B642-6AFEA01966A9}" type="presOf" srcId="{1AF997F2-C91A-4396-87B1-030B86661FA9}" destId="{213883D8-502C-4029-8251-AD8E0FB8776E}" srcOrd="1" destOrd="0" presId="urn:microsoft.com/office/officeart/2005/8/layout/cycle2"/>
    <dgm:cxn modelId="{79799DF7-F38F-4E4A-AE8B-147159D96E85}" srcId="{36102535-78DD-4E29-A857-ADE2E36D8387}" destId="{E3E253E7-8D5E-4BDA-A439-403F13CBA236}" srcOrd="1" destOrd="0" parTransId="{CB5D3207-2B3D-4CC2-AA58-9DAC8EDB03D3}" sibTransId="{419D38D1-1317-4339-B54E-448709838B8B}"/>
    <dgm:cxn modelId="{6AAF23FA-DB43-4861-B1F1-B233766BF8CA}" type="presOf" srcId="{5AEE6BF6-7614-4DA6-9F22-C0FEB37E7FAF}" destId="{89279E1A-C8A3-4CE0-B635-393CC9ACE602}" srcOrd="1" destOrd="0" presId="urn:microsoft.com/office/officeart/2005/8/layout/cycle2"/>
    <dgm:cxn modelId="{BBD2B68F-9199-4AF6-9E22-75A5C3F32F41}" type="presParOf" srcId="{5EA5C8B0-84F0-43A5-A07F-00DD630B024C}" destId="{76A28220-B086-4916-BC22-5A84AD8719DE}" srcOrd="0" destOrd="0" presId="urn:microsoft.com/office/officeart/2005/8/layout/cycle2"/>
    <dgm:cxn modelId="{9A08263A-9E3C-4BDB-B428-43CCC230EB51}" type="presParOf" srcId="{5EA5C8B0-84F0-43A5-A07F-00DD630B024C}" destId="{DBA3476F-0938-4916-B01F-00FF0DFEF29F}" srcOrd="1" destOrd="0" presId="urn:microsoft.com/office/officeart/2005/8/layout/cycle2"/>
    <dgm:cxn modelId="{748C9923-E245-4531-A4DE-E28C81EBA9AC}" type="presParOf" srcId="{DBA3476F-0938-4916-B01F-00FF0DFEF29F}" destId="{89279E1A-C8A3-4CE0-B635-393CC9ACE602}" srcOrd="0" destOrd="0" presId="urn:microsoft.com/office/officeart/2005/8/layout/cycle2"/>
    <dgm:cxn modelId="{A5C93ADB-2BE3-4B02-BDFC-1F1D7CEE7458}" type="presParOf" srcId="{5EA5C8B0-84F0-43A5-A07F-00DD630B024C}" destId="{2DF02925-08A0-4760-B5B2-D98FACB5150C}" srcOrd="2" destOrd="0" presId="urn:microsoft.com/office/officeart/2005/8/layout/cycle2"/>
    <dgm:cxn modelId="{2A8DD00B-4BC5-48A7-B79C-B5F02B7FB44A}" type="presParOf" srcId="{5EA5C8B0-84F0-43A5-A07F-00DD630B024C}" destId="{AAA3C229-4D19-479D-8A6F-481973FBA94A}" srcOrd="3" destOrd="0" presId="urn:microsoft.com/office/officeart/2005/8/layout/cycle2"/>
    <dgm:cxn modelId="{01225B22-34F9-49CB-A852-CEED51788E02}" type="presParOf" srcId="{AAA3C229-4D19-479D-8A6F-481973FBA94A}" destId="{734E7BAB-FB28-4866-AEC2-BD1B247E3D48}" srcOrd="0" destOrd="0" presId="urn:microsoft.com/office/officeart/2005/8/layout/cycle2"/>
    <dgm:cxn modelId="{B6CC5D68-36D3-437C-9646-73719375CCCD}" type="presParOf" srcId="{5EA5C8B0-84F0-43A5-A07F-00DD630B024C}" destId="{F1D3996F-C9C8-4740-8EDE-C8BDE02E6FFD}" srcOrd="4" destOrd="0" presId="urn:microsoft.com/office/officeart/2005/8/layout/cycle2"/>
    <dgm:cxn modelId="{8BB5A53A-BE45-4CAB-8CA2-E2DFEC848F57}" type="presParOf" srcId="{5EA5C8B0-84F0-43A5-A07F-00DD630B024C}" destId="{0FFB54CD-D082-433E-A3B2-1E598A116C40}" srcOrd="5" destOrd="0" presId="urn:microsoft.com/office/officeart/2005/8/layout/cycle2"/>
    <dgm:cxn modelId="{815141AC-5C8B-4E86-B577-1C600AD106B6}" type="presParOf" srcId="{0FFB54CD-D082-433E-A3B2-1E598A116C40}" destId="{E6E178BD-67DF-4D67-9995-1907DB2127AD}" srcOrd="0" destOrd="0" presId="urn:microsoft.com/office/officeart/2005/8/layout/cycle2"/>
    <dgm:cxn modelId="{55688E76-1248-4FB4-B87B-56B2BAA1AE05}" type="presParOf" srcId="{5EA5C8B0-84F0-43A5-A07F-00DD630B024C}" destId="{27E359D4-ABB6-4CA8-B293-09881B3FE6B1}" srcOrd="6" destOrd="0" presId="urn:microsoft.com/office/officeart/2005/8/layout/cycle2"/>
    <dgm:cxn modelId="{F7AC736B-6926-46CB-8942-C17E1D0F487A}" type="presParOf" srcId="{5EA5C8B0-84F0-43A5-A07F-00DD630B024C}" destId="{066380F0-B633-4DED-AB77-0CB66EA45633}" srcOrd="7" destOrd="0" presId="urn:microsoft.com/office/officeart/2005/8/layout/cycle2"/>
    <dgm:cxn modelId="{5DE0AF91-621A-4CCE-ACA4-567971DEE8CC}" type="presParOf" srcId="{066380F0-B633-4DED-AB77-0CB66EA45633}" destId="{213883D8-502C-4029-8251-AD8E0FB8776E}" srcOrd="0" destOrd="0" presId="urn:microsoft.com/office/officeart/2005/8/layout/cycle2"/>
    <dgm:cxn modelId="{E4A82169-4B40-432A-B31C-FF4378A7255F}" type="presParOf" srcId="{5EA5C8B0-84F0-43A5-A07F-00DD630B024C}" destId="{8507CBBA-C457-45E8-B1F7-2340323D0D98}" srcOrd="8" destOrd="0" presId="urn:microsoft.com/office/officeart/2005/8/layout/cycle2"/>
    <dgm:cxn modelId="{239AF5EC-3FC1-4592-9ED7-E76FC1E017FC}" type="presParOf" srcId="{5EA5C8B0-84F0-43A5-A07F-00DD630B024C}" destId="{16B76C6F-90CA-4951-977E-496A352E25A0}" srcOrd="9" destOrd="0" presId="urn:microsoft.com/office/officeart/2005/8/layout/cycle2"/>
    <dgm:cxn modelId="{1F4971AD-2D53-4441-8599-388F9C4642B6}" type="presParOf" srcId="{16B76C6F-90CA-4951-977E-496A352E25A0}" destId="{5ECB7962-830C-40FC-A2E0-B300A4B8B118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7BCBB7-8B20-4BA6-A5D0-F8B8BBD97105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173A11-DAE0-428E-B9FD-E2BF40EC3C6F}">
      <dgm:prSet/>
      <dgm:spPr/>
      <dgm:t>
        <a:bodyPr/>
        <a:lstStyle/>
        <a:p>
          <a:r>
            <a:rPr lang="de-DE" dirty="0"/>
            <a:t>Die Krippe</a:t>
          </a:r>
          <a:endParaRPr lang="en-US" dirty="0"/>
        </a:p>
      </dgm:t>
    </dgm:pt>
    <dgm:pt modelId="{130C4DCE-1EEF-4815-871F-77B93668C476}" type="parTrans" cxnId="{920A538A-2CC7-449B-AAB3-FA593F87E599}">
      <dgm:prSet/>
      <dgm:spPr/>
      <dgm:t>
        <a:bodyPr/>
        <a:lstStyle/>
        <a:p>
          <a:endParaRPr lang="en-US"/>
        </a:p>
      </dgm:t>
    </dgm:pt>
    <dgm:pt modelId="{0F0EF14A-0A71-42CB-8F73-CB9562EE64FB}" type="sibTrans" cxnId="{920A538A-2CC7-449B-AAB3-FA593F87E599}">
      <dgm:prSet custT="1"/>
      <dgm:spPr/>
      <dgm:t>
        <a:bodyPr/>
        <a:lstStyle/>
        <a:p>
          <a:endParaRPr lang="en-US" sz="1800" dirty="0"/>
        </a:p>
      </dgm:t>
    </dgm:pt>
    <dgm:pt modelId="{A2F32D9B-C30E-45B1-8D73-548B2ACBD831}">
      <dgm:prSet/>
      <dgm:spPr/>
      <dgm:t>
        <a:bodyPr/>
        <a:lstStyle/>
        <a:p>
          <a:r>
            <a:rPr lang="de-DE" dirty="0"/>
            <a:t>die Tagesmutter</a:t>
          </a:r>
          <a:endParaRPr lang="en-US" dirty="0"/>
        </a:p>
      </dgm:t>
    </dgm:pt>
    <dgm:pt modelId="{5BFB4FA7-63EB-40BE-812A-474FB6533993}" type="parTrans" cxnId="{CAAEC5A1-9548-4131-BB07-0D4A0E5DF834}">
      <dgm:prSet/>
      <dgm:spPr/>
      <dgm:t>
        <a:bodyPr/>
        <a:lstStyle/>
        <a:p>
          <a:endParaRPr lang="en-US"/>
        </a:p>
      </dgm:t>
    </dgm:pt>
    <dgm:pt modelId="{4D1ED31B-45B1-42A9-8515-28C2FDAD5749}" type="sibTrans" cxnId="{CAAEC5A1-9548-4131-BB07-0D4A0E5DF834}">
      <dgm:prSet/>
      <dgm:spPr/>
      <dgm:t>
        <a:bodyPr/>
        <a:lstStyle/>
        <a:p>
          <a:endParaRPr lang="en-US"/>
        </a:p>
      </dgm:t>
    </dgm:pt>
    <dgm:pt modelId="{2404BB85-C5CF-4779-8EDF-59906F414439}">
      <dgm:prSet/>
      <dgm:spPr/>
      <dgm:t>
        <a:bodyPr/>
        <a:lstStyle/>
        <a:p>
          <a:endParaRPr lang="en-US" dirty="0"/>
        </a:p>
      </dgm:t>
    </dgm:pt>
    <dgm:pt modelId="{75C82C38-4D8B-46CD-B584-6E46485D61F3}" type="parTrans" cxnId="{FE2CD868-872E-462B-BEBE-4F97BD472A8F}">
      <dgm:prSet/>
      <dgm:spPr/>
      <dgm:t>
        <a:bodyPr/>
        <a:lstStyle/>
        <a:p>
          <a:endParaRPr lang="en-US"/>
        </a:p>
      </dgm:t>
    </dgm:pt>
    <dgm:pt modelId="{EF6D3B8B-46EF-48E4-B63B-5FB6A811029F}" type="sibTrans" cxnId="{FE2CD868-872E-462B-BEBE-4F97BD472A8F}">
      <dgm:prSet/>
      <dgm:spPr/>
      <dgm:t>
        <a:bodyPr/>
        <a:lstStyle/>
        <a:p>
          <a:endParaRPr lang="en-US"/>
        </a:p>
      </dgm:t>
    </dgm:pt>
    <dgm:pt modelId="{414939F2-8049-4893-92F4-06BE76EA12FD}" type="pres">
      <dgm:prSet presAssocID="{1B7BCBB7-8B20-4BA6-A5D0-F8B8BBD97105}" presName="vert0" presStyleCnt="0">
        <dgm:presLayoutVars>
          <dgm:dir/>
          <dgm:animOne val="branch"/>
          <dgm:animLvl val="lvl"/>
        </dgm:presLayoutVars>
      </dgm:prSet>
      <dgm:spPr/>
    </dgm:pt>
    <dgm:pt modelId="{D4E50CCD-A715-4928-B926-1A576BAD2F23}" type="pres">
      <dgm:prSet presAssocID="{E2173A11-DAE0-428E-B9FD-E2BF40EC3C6F}" presName="thickLine" presStyleLbl="alignNode1" presStyleIdx="0" presStyleCnt="3"/>
      <dgm:spPr/>
    </dgm:pt>
    <dgm:pt modelId="{9B440892-F0F9-4956-B194-E8B25E537383}" type="pres">
      <dgm:prSet presAssocID="{E2173A11-DAE0-428E-B9FD-E2BF40EC3C6F}" presName="horz1" presStyleCnt="0"/>
      <dgm:spPr/>
    </dgm:pt>
    <dgm:pt modelId="{4B24FC55-730D-4C1F-84D4-116A3C2FE41E}" type="pres">
      <dgm:prSet presAssocID="{E2173A11-DAE0-428E-B9FD-E2BF40EC3C6F}" presName="tx1" presStyleLbl="revTx" presStyleIdx="0" presStyleCnt="3"/>
      <dgm:spPr/>
    </dgm:pt>
    <dgm:pt modelId="{83381A26-3885-45B1-B60F-C02109798C86}" type="pres">
      <dgm:prSet presAssocID="{E2173A11-DAE0-428E-B9FD-E2BF40EC3C6F}" presName="vert1" presStyleCnt="0"/>
      <dgm:spPr/>
    </dgm:pt>
    <dgm:pt modelId="{5756EAE8-0879-42A6-A5D4-151D2EC9C483}" type="pres">
      <dgm:prSet presAssocID="{A2F32D9B-C30E-45B1-8D73-548B2ACBD831}" presName="thickLine" presStyleLbl="alignNode1" presStyleIdx="1" presStyleCnt="3"/>
      <dgm:spPr/>
    </dgm:pt>
    <dgm:pt modelId="{4CD05AA5-854D-4EF2-8265-8AAD0D71DA04}" type="pres">
      <dgm:prSet presAssocID="{A2F32D9B-C30E-45B1-8D73-548B2ACBD831}" presName="horz1" presStyleCnt="0"/>
      <dgm:spPr/>
    </dgm:pt>
    <dgm:pt modelId="{6EF4B4F6-D9BA-4984-9229-978F3DBC4BE0}" type="pres">
      <dgm:prSet presAssocID="{A2F32D9B-C30E-45B1-8D73-548B2ACBD831}" presName="tx1" presStyleLbl="revTx" presStyleIdx="1" presStyleCnt="3"/>
      <dgm:spPr/>
    </dgm:pt>
    <dgm:pt modelId="{236B03E5-74C9-48C7-BCAA-9C1637207701}" type="pres">
      <dgm:prSet presAssocID="{A2F32D9B-C30E-45B1-8D73-548B2ACBD831}" presName="vert1" presStyleCnt="0"/>
      <dgm:spPr/>
    </dgm:pt>
    <dgm:pt modelId="{CB5DDDB8-6417-4143-A2BC-80FCBDB8E581}" type="pres">
      <dgm:prSet presAssocID="{2404BB85-C5CF-4779-8EDF-59906F414439}" presName="thickLine" presStyleLbl="alignNode1" presStyleIdx="2" presStyleCnt="3"/>
      <dgm:spPr/>
    </dgm:pt>
    <dgm:pt modelId="{ECFA8F95-7ACE-4565-90E2-0A86ABC941A4}" type="pres">
      <dgm:prSet presAssocID="{2404BB85-C5CF-4779-8EDF-59906F414439}" presName="horz1" presStyleCnt="0"/>
      <dgm:spPr/>
    </dgm:pt>
    <dgm:pt modelId="{BE846C73-BE42-48AD-A76B-877FD21728EB}" type="pres">
      <dgm:prSet presAssocID="{2404BB85-C5CF-4779-8EDF-59906F414439}" presName="tx1" presStyleLbl="revTx" presStyleIdx="2" presStyleCnt="3" custLinFactY="-8768" custLinFactNeighborY="-100000"/>
      <dgm:spPr/>
    </dgm:pt>
    <dgm:pt modelId="{66F6CA28-94B4-4778-9FAF-BE2FCBC238DD}" type="pres">
      <dgm:prSet presAssocID="{2404BB85-C5CF-4779-8EDF-59906F414439}" presName="vert1" presStyleCnt="0"/>
      <dgm:spPr/>
    </dgm:pt>
  </dgm:ptLst>
  <dgm:cxnLst>
    <dgm:cxn modelId="{CFF45707-A314-49A7-AA85-94C1A464D902}" type="presOf" srcId="{A2F32D9B-C30E-45B1-8D73-548B2ACBD831}" destId="{6EF4B4F6-D9BA-4984-9229-978F3DBC4BE0}" srcOrd="0" destOrd="0" presId="urn:microsoft.com/office/officeart/2008/layout/LinedList"/>
    <dgm:cxn modelId="{7B1C790C-3927-46FD-A67F-C0AF48B5F5EC}" type="presOf" srcId="{1B7BCBB7-8B20-4BA6-A5D0-F8B8BBD97105}" destId="{414939F2-8049-4893-92F4-06BE76EA12FD}" srcOrd="0" destOrd="0" presId="urn:microsoft.com/office/officeart/2008/layout/LinedList"/>
    <dgm:cxn modelId="{FE2CD868-872E-462B-BEBE-4F97BD472A8F}" srcId="{1B7BCBB7-8B20-4BA6-A5D0-F8B8BBD97105}" destId="{2404BB85-C5CF-4779-8EDF-59906F414439}" srcOrd="2" destOrd="0" parTransId="{75C82C38-4D8B-46CD-B584-6E46485D61F3}" sibTransId="{EF6D3B8B-46EF-48E4-B63B-5FB6A811029F}"/>
    <dgm:cxn modelId="{920A538A-2CC7-449B-AAB3-FA593F87E599}" srcId="{1B7BCBB7-8B20-4BA6-A5D0-F8B8BBD97105}" destId="{E2173A11-DAE0-428E-B9FD-E2BF40EC3C6F}" srcOrd="0" destOrd="0" parTransId="{130C4DCE-1EEF-4815-871F-77B93668C476}" sibTransId="{0F0EF14A-0A71-42CB-8F73-CB9562EE64FB}"/>
    <dgm:cxn modelId="{CAAEC5A1-9548-4131-BB07-0D4A0E5DF834}" srcId="{1B7BCBB7-8B20-4BA6-A5D0-F8B8BBD97105}" destId="{A2F32D9B-C30E-45B1-8D73-548B2ACBD831}" srcOrd="1" destOrd="0" parTransId="{5BFB4FA7-63EB-40BE-812A-474FB6533993}" sibTransId="{4D1ED31B-45B1-42A9-8515-28C2FDAD5749}"/>
    <dgm:cxn modelId="{742D6FC1-AEE8-4F3F-8798-B7A26EBF9FF6}" type="presOf" srcId="{2404BB85-C5CF-4779-8EDF-59906F414439}" destId="{BE846C73-BE42-48AD-A76B-877FD21728EB}" srcOrd="0" destOrd="0" presId="urn:microsoft.com/office/officeart/2008/layout/LinedList"/>
    <dgm:cxn modelId="{063F9CCE-260F-43D3-A623-9C8649244281}" type="presOf" srcId="{E2173A11-DAE0-428E-B9FD-E2BF40EC3C6F}" destId="{4B24FC55-730D-4C1F-84D4-116A3C2FE41E}" srcOrd="0" destOrd="0" presId="urn:microsoft.com/office/officeart/2008/layout/LinedList"/>
    <dgm:cxn modelId="{F5C00AF2-CEF4-4B90-AAA5-1836CD4282A7}" type="presParOf" srcId="{414939F2-8049-4893-92F4-06BE76EA12FD}" destId="{D4E50CCD-A715-4928-B926-1A576BAD2F23}" srcOrd="0" destOrd="0" presId="urn:microsoft.com/office/officeart/2008/layout/LinedList"/>
    <dgm:cxn modelId="{57355770-FA81-4395-B068-2E06D2D01FA6}" type="presParOf" srcId="{414939F2-8049-4893-92F4-06BE76EA12FD}" destId="{9B440892-F0F9-4956-B194-E8B25E537383}" srcOrd="1" destOrd="0" presId="urn:microsoft.com/office/officeart/2008/layout/LinedList"/>
    <dgm:cxn modelId="{67C7D7B9-B5E5-4487-B963-AA883931EAD8}" type="presParOf" srcId="{9B440892-F0F9-4956-B194-E8B25E537383}" destId="{4B24FC55-730D-4C1F-84D4-116A3C2FE41E}" srcOrd="0" destOrd="0" presId="urn:microsoft.com/office/officeart/2008/layout/LinedList"/>
    <dgm:cxn modelId="{9291674C-129B-4499-8170-E5893A27C4EF}" type="presParOf" srcId="{9B440892-F0F9-4956-B194-E8B25E537383}" destId="{83381A26-3885-45B1-B60F-C02109798C86}" srcOrd="1" destOrd="0" presId="urn:microsoft.com/office/officeart/2008/layout/LinedList"/>
    <dgm:cxn modelId="{BAF6160F-273A-4184-9E78-BD3DA39D6388}" type="presParOf" srcId="{414939F2-8049-4893-92F4-06BE76EA12FD}" destId="{5756EAE8-0879-42A6-A5D4-151D2EC9C483}" srcOrd="2" destOrd="0" presId="urn:microsoft.com/office/officeart/2008/layout/LinedList"/>
    <dgm:cxn modelId="{ADFD84E1-6985-426A-8E80-68065D4F716E}" type="presParOf" srcId="{414939F2-8049-4893-92F4-06BE76EA12FD}" destId="{4CD05AA5-854D-4EF2-8265-8AAD0D71DA04}" srcOrd="3" destOrd="0" presId="urn:microsoft.com/office/officeart/2008/layout/LinedList"/>
    <dgm:cxn modelId="{0334B4D1-5E05-4B05-921A-580A7F23050F}" type="presParOf" srcId="{4CD05AA5-854D-4EF2-8265-8AAD0D71DA04}" destId="{6EF4B4F6-D9BA-4984-9229-978F3DBC4BE0}" srcOrd="0" destOrd="0" presId="urn:microsoft.com/office/officeart/2008/layout/LinedList"/>
    <dgm:cxn modelId="{F0DE3A00-1FB4-4783-A42D-BE2838769772}" type="presParOf" srcId="{4CD05AA5-854D-4EF2-8265-8AAD0D71DA04}" destId="{236B03E5-74C9-48C7-BCAA-9C1637207701}" srcOrd="1" destOrd="0" presId="urn:microsoft.com/office/officeart/2008/layout/LinedList"/>
    <dgm:cxn modelId="{52CF11B0-DDA6-4549-AF63-564155208450}" type="presParOf" srcId="{414939F2-8049-4893-92F4-06BE76EA12FD}" destId="{CB5DDDB8-6417-4143-A2BC-80FCBDB8E581}" srcOrd="4" destOrd="0" presId="urn:microsoft.com/office/officeart/2008/layout/LinedList"/>
    <dgm:cxn modelId="{3FC91D31-35C2-4289-A82A-C9329C5F64EF}" type="presParOf" srcId="{414939F2-8049-4893-92F4-06BE76EA12FD}" destId="{ECFA8F95-7ACE-4565-90E2-0A86ABC941A4}" srcOrd="5" destOrd="0" presId="urn:microsoft.com/office/officeart/2008/layout/LinedList"/>
    <dgm:cxn modelId="{7E9B5BF9-382D-47F6-B7C7-DC76FD372EEA}" type="presParOf" srcId="{ECFA8F95-7ACE-4565-90E2-0A86ABC941A4}" destId="{BE846C73-BE42-48AD-A76B-877FD21728EB}" srcOrd="0" destOrd="0" presId="urn:microsoft.com/office/officeart/2008/layout/LinedList"/>
    <dgm:cxn modelId="{F524B6B7-82A4-4FBF-9554-DA514B6AB6B0}" type="presParOf" srcId="{ECFA8F95-7ACE-4565-90E2-0A86ABC941A4}" destId="{66F6CA28-94B4-4778-9FAF-BE2FCBC238D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A28220-B086-4916-BC22-5A84AD8719DE}">
      <dsp:nvSpPr>
        <dsp:cNvPr id="0" name=""/>
        <dsp:cNvSpPr/>
      </dsp:nvSpPr>
      <dsp:spPr>
        <a:xfrm>
          <a:off x="2037804" y="553"/>
          <a:ext cx="1223976" cy="122397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000" kern="1200" dirty="0"/>
            <a:t>die Gleitzeit</a:t>
          </a:r>
          <a:endParaRPr lang="en-US" sz="1000" kern="1200" dirty="0"/>
        </a:p>
      </dsp:txBody>
      <dsp:txXfrm>
        <a:off x="2217051" y="179800"/>
        <a:ext cx="865482" cy="865482"/>
      </dsp:txXfrm>
    </dsp:sp>
    <dsp:sp modelId="{DBA3476F-0938-4916-B01F-00FF0DFEF29F}">
      <dsp:nvSpPr>
        <dsp:cNvPr id="0" name=""/>
        <dsp:cNvSpPr/>
      </dsp:nvSpPr>
      <dsp:spPr>
        <a:xfrm rot="2160000">
          <a:off x="3222889" y="940259"/>
          <a:ext cx="324508" cy="4130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232185" y="994266"/>
        <a:ext cx="227156" cy="247856"/>
      </dsp:txXfrm>
    </dsp:sp>
    <dsp:sp modelId="{2DF02925-08A0-4760-B5B2-D98FACB5150C}">
      <dsp:nvSpPr>
        <dsp:cNvPr id="0" name=""/>
        <dsp:cNvSpPr/>
      </dsp:nvSpPr>
      <dsp:spPr>
        <a:xfrm>
          <a:off x="3523367" y="1079878"/>
          <a:ext cx="1223976" cy="122397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000" kern="1200"/>
            <a:t>die Teilzeit</a:t>
          </a:r>
          <a:endParaRPr lang="en-US" sz="1000" kern="1200"/>
        </a:p>
      </dsp:txBody>
      <dsp:txXfrm>
        <a:off x="3702614" y="1259125"/>
        <a:ext cx="865482" cy="865482"/>
      </dsp:txXfrm>
    </dsp:sp>
    <dsp:sp modelId="{AAA3C229-4D19-479D-8A6F-481973FBA94A}">
      <dsp:nvSpPr>
        <dsp:cNvPr id="0" name=""/>
        <dsp:cNvSpPr/>
      </dsp:nvSpPr>
      <dsp:spPr>
        <a:xfrm rot="6480000">
          <a:off x="3692222" y="2349777"/>
          <a:ext cx="324508" cy="4130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3755940" y="2386101"/>
        <a:ext cx="227156" cy="247856"/>
      </dsp:txXfrm>
    </dsp:sp>
    <dsp:sp modelId="{F1D3996F-C9C8-4740-8EDE-C8BDE02E6FFD}">
      <dsp:nvSpPr>
        <dsp:cNvPr id="0" name=""/>
        <dsp:cNvSpPr/>
      </dsp:nvSpPr>
      <dsp:spPr>
        <a:xfrm>
          <a:off x="2955932" y="2826262"/>
          <a:ext cx="1223976" cy="122397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000" kern="1200"/>
            <a:t>Vollzeit </a:t>
          </a:r>
          <a:endParaRPr lang="en-US" sz="1000" kern="1200"/>
        </a:p>
      </dsp:txBody>
      <dsp:txXfrm>
        <a:off x="3135179" y="3005509"/>
        <a:ext cx="865482" cy="865482"/>
      </dsp:txXfrm>
    </dsp:sp>
    <dsp:sp modelId="{0FFB54CD-D082-433E-A3B2-1E598A116C40}">
      <dsp:nvSpPr>
        <dsp:cNvPr id="0" name=""/>
        <dsp:cNvSpPr/>
      </dsp:nvSpPr>
      <dsp:spPr>
        <a:xfrm rot="10800000">
          <a:off x="2496722" y="3231704"/>
          <a:ext cx="324508" cy="4130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2594074" y="3314322"/>
        <a:ext cx="227156" cy="247856"/>
      </dsp:txXfrm>
    </dsp:sp>
    <dsp:sp modelId="{27E359D4-ABB6-4CA8-B293-09881B3FE6B1}">
      <dsp:nvSpPr>
        <dsp:cNvPr id="0" name=""/>
        <dsp:cNvSpPr/>
      </dsp:nvSpPr>
      <dsp:spPr>
        <a:xfrm>
          <a:off x="1119675" y="2826262"/>
          <a:ext cx="1223976" cy="122397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000" kern="1200"/>
            <a:t>Nachtarbeit</a:t>
          </a:r>
          <a:endParaRPr lang="en-US" sz="1000" kern="1200"/>
        </a:p>
      </dsp:txBody>
      <dsp:txXfrm>
        <a:off x="1298922" y="3005509"/>
        <a:ext cx="865482" cy="865482"/>
      </dsp:txXfrm>
    </dsp:sp>
    <dsp:sp modelId="{066380F0-B633-4DED-AB77-0CB66EA45633}">
      <dsp:nvSpPr>
        <dsp:cNvPr id="0" name=""/>
        <dsp:cNvSpPr/>
      </dsp:nvSpPr>
      <dsp:spPr>
        <a:xfrm rot="15120000">
          <a:off x="1288530" y="2367247"/>
          <a:ext cx="324508" cy="4130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352248" y="2496159"/>
        <a:ext cx="227156" cy="247856"/>
      </dsp:txXfrm>
    </dsp:sp>
    <dsp:sp modelId="{8507CBBA-C457-45E8-B1F7-2340323D0D98}">
      <dsp:nvSpPr>
        <dsp:cNvPr id="0" name=""/>
        <dsp:cNvSpPr/>
      </dsp:nvSpPr>
      <dsp:spPr>
        <a:xfrm>
          <a:off x="552240" y="1079878"/>
          <a:ext cx="1223976" cy="122397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000" kern="1200"/>
            <a:t>Schichtarbeit</a:t>
          </a:r>
          <a:endParaRPr lang="en-US" sz="1000" kern="1200"/>
        </a:p>
      </dsp:txBody>
      <dsp:txXfrm>
        <a:off x="731487" y="1259125"/>
        <a:ext cx="865482" cy="865482"/>
      </dsp:txXfrm>
    </dsp:sp>
    <dsp:sp modelId="{16B76C6F-90CA-4951-977E-496A352E25A0}">
      <dsp:nvSpPr>
        <dsp:cNvPr id="0" name=""/>
        <dsp:cNvSpPr/>
      </dsp:nvSpPr>
      <dsp:spPr>
        <a:xfrm rot="19440000">
          <a:off x="1737326" y="951056"/>
          <a:ext cx="324508" cy="4130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1746622" y="1062285"/>
        <a:ext cx="227156" cy="2478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E50CCD-A715-4928-B926-1A576BAD2F23}">
      <dsp:nvSpPr>
        <dsp:cNvPr id="0" name=""/>
        <dsp:cNvSpPr/>
      </dsp:nvSpPr>
      <dsp:spPr>
        <a:xfrm>
          <a:off x="0" y="971"/>
          <a:ext cx="673027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24FC55-730D-4C1F-84D4-116A3C2FE41E}">
      <dsp:nvSpPr>
        <dsp:cNvPr id="0" name=""/>
        <dsp:cNvSpPr/>
      </dsp:nvSpPr>
      <dsp:spPr>
        <a:xfrm>
          <a:off x="0" y="971"/>
          <a:ext cx="6730276" cy="662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100" kern="1200" dirty="0"/>
            <a:t>Die Krippe</a:t>
          </a:r>
          <a:endParaRPr lang="en-US" sz="3100" kern="1200" dirty="0"/>
        </a:p>
      </dsp:txBody>
      <dsp:txXfrm>
        <a:off x="0" y="971"/>
        <a:ext cx="6730276" cy="662359"/>
      </dsp:txXfrm>
    </dsp:sp>
    <dsp:sp modelId="{5756EAE8-0879-42A6-A5D4-151D2EC9C483}">
      <dsp:nvSpPr>
        <dsp:cNvPr id="0" name=""/>
        <dsp:cNvSpPr/>
      </dsp:nvSpPr>
      <dsp:spPr>
        <a:xfrm>
          <a:off x="0" y="663330"/>
          <a:ext cx="673027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F4B4F6-D9BA-4984-9229-978F3DBC4BE0}">
      <dsp:nvSpPr>
        <dsp:cNvPr id="0" name=""/>
        <dsp:cNvSpPr/>
      </dsp:nvSpPr>
      <dsp:spPr>
        <a:xfrm>
          <a:off x="0" y="663330"/>
          <a:ext cx="6730276" cy="662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100" kern="1200" dirty="0"/>
            <a:t>die Tagesmutter</a:t>
          </a:r>
          <a:endParaRPr lang="en-US" sz="3100" kern="1200" dirty="0"/>
        </a:p>
      </dsp:txBody>
      <dsp:txXfrm>
        <a:off x="0" y="663330"/>
        <a:ext cx="6730276" cy="662359"/>
      </dsp:txXfrm>
    </dsp:sp>
    <dsp:sp modelId="{CB5DDDB8-6417-4143-A2BC-80FCBDB8E581}">
      <dsp:nvSpPr>
        <dsp:cNvPr id="0" name=""/>
        <dsp:cNvSpPr/>
      </dsp:nvSpPr>
      <dsp:spPr>
        <a:xfrm>
          <a:off x="0" y="1325690"/>
          <a:ext cx="673027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846C73-BE42-48AD-A76B-877FD21728EB}">
      <dsp:nvSpPr>
        <dsp:cNvPr id="0" name=""/>
        <dsp:cNvSpPr/>
      </dsp:nvSpPr>
      <dsp:spPr>
        <a:xfrm>
          <a:off x="0" y="605255"/>
          <a:ext cx="6730276" cy="662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 dirty="0"/>
        </a:p>
      </dsp:txBody>
      <dsp:txXfrm>
        <a:off x="0" y="605255"/>
        <a:ext cx="6730276" cy="6623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C11FD-0AFA-42E0-92F1-14FFD849DA32}" type="datetimeFigureOut">
              <a:rPr lang="de-DE" smtClean="0"/>
              <a:t>02.02.2024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F6584B1F-74A7-4657-85ED-3ADA2DAD549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03000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C11FD-0AFA-42E0-92F1-14FFD849DA32}" type="datetimeFigureOut">
              <a:rPr lang="de-DE" smtClean="0"/>
              <a:t>02.02.2024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84B1F-74A7-4657-85ED-3ADA2DAD549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9972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A63C11FD-0AFA-42E0-92F1-14FFD849DA32}" type="datetimeFigureOut">
              <a:rPr lang="de-DE" smtClean="0"/>
              <a:t>02.02.2024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de-DE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F6584B1F-74A7-4657-85ED-3ADA2DAD549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15680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C11FD-0AFA-42E0-92F1-14FFD849DA32}" type="datetimeFigureOut">
              <a:rPr lang="de-DE" smtClean="0"/>
              <a:t>02.02.2024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84B1F-74A7-4657-85ED-3ADA2DAD549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3561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C11FD-0AFA-42E0-92F1-14FFD849DA32}" type="datetimeFigureOut">
              <a:rPr lang="de-DE" smtClean="0"/>
              <a:t>02.02.2024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84B1F-74A7-4657-85ED-3ADA2DAD549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76395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C11FD-0AFA-42E0-92F1-14FFD849DA32}" type="datetimeFigureOut">
              <a:rPr lang="de-DE" smtClean="0"/>
              <a:t>02.02.2024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84B1F-74A7-4657-85ED-3ADA2DAD549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85072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C11FD-0AFA-42E0-92F1-14FFD849DA32}" type="datetimeFigureOut">
              <a:rPr lang="de-DE" smtClean="0"/>
              <a:t>02.02.2024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84B1F-74A7-4657-85ED-3ADA2DAD549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26038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C11FD-0AFA-42E0-92F1-14FFD849DA32}" type="datetimeFigureOut">
              <a:rPr lang="de-DE" smtClean="0"/>
              <a:t>02.02.2024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84B1F-74A7-4657-85ED-3ADA2DAD549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47753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C11FD-0AFA-42E0-92F1-14FFD849DA32}" type="datetimeFigureOut">
              <a:rPr lang="de-DE" smtClean="0"/>
              <a:t>02.02.2024</a:t>
            </a:fld>
            <a:endParaRPr lang="de-DE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84B1F-74A7-4657-85ED-3ADA2DAD549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91512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C11FD-0AFA-42E0-92F1-14FFD849DA32}" type="datetimeFigureOut">
              <a:rPr lang="de-DE" smtClean="0"/>
              <a:t>02.02.2024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84B1F-74A7-4657-85ED-3ADA2DAD549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99515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C11FD-0AFA-42E0-92F1-14FFD849DA32}" type="datetimeFigureOut">
              <a:rPr lang="de-DE" smtClean="0"/>
              <a:t>02.02.2024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84B1F-74A7-4657-85ED-3ADA2DAD549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19010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A63C11FD-0AFA-42E0-92F1-14FFD849DA32}" type="datetimeFigureOut">
              <a:rPr lang="de-DE" smtClean="0"/>
              <a:t>02.02.2024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de-DE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F6584B1F-74A7-4657-85ED-3ADA2DAD549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92054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e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microsoft.com/office/2007/relationships/hdphoto" Target="../media/hdphoto2.wdp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11" Type="http://schemas.openxmlformats.org/officeDocument/2006/relationships/image" Target="../media/image11.png"/><Relationship Id="rId5" Type="http://schemas.openxmlformats.org/officeDocument/2006/relationships/diagramData" Target="../diagrams/data2.xml"/><Relationship Id="rId10" Type="http://schemas.openxmlformats.org/officeDocument/2006/relationships/image" Target="../media/image2.png"/><Relationship Id="rId4" Type="http://schemas.openxmlformats.org/officeDocument/2006/relationships/image" Target="../media/image5.jpeg"/><Relationship Id="rId9" Type="http://schemas.microsoft.com/office/2007/relationships/diagramDrawing" Target="../diagrams/drawing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2E468C-648C-338F-F294-E3569AB35F5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Beruf und Familie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82DE7B0-6BE5-FBC2-372A-AA5475500C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3531" y="4561649"/>
            <a:ext cx="7891272" cy="1069848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de-DE" dirty="0"/>
              <a:t>Arbeitsalltag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de-DE" dirty="0"/>
              <a:t>Schwierigkeiten im Job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de-DE" dirty="0"/>
              <a:t>Zwischen Beruf und Familie</a:t>
            </a:r>
          </a:p>
        </p:txBody>
      </p:sp>
    </p:spTree>
    <p:extLst>
      <p:ext uri="{BB962C8B-B14F-4D97-AF65-F5344CB8AC3E}">
        <p14:creationId xmlns:p14="http://schemas.microsoft.com/office/powerpoint/2010/main" val="388066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D79DC1-7CA6-E60D-500D-DEED80B0C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9213" y="1676122"/>
            <a:ext cx="5299586" cy="1609344"/>
          </a:xfrm>
          <a:ln>
            <a:noFill/>
          </a:ln>
        </p:spPr>
        <p:txBody>
          <a:bodyPr>
            <a:normAutofit fontScale="90000"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de-DE" sz="2500" b="1" dirty="0">
                <a:solidFill>
                  <a:srgbClr val="9BE5FF"/>
                </a:solidFill>
              </a:rPr>
              <a:t>Arbeitsalltag</a:t>
            </a:r>
            <a:br>
              <a:rPr lang="de-DE" sz="2500" b="1" dirty="0"/>
            </a:br>
            <a:br>
              <a:rPr lang="de-DE" sz="2500" dirty="0"/>
            </a:br>
            <a:r>
              <a:rPr lang="de-DE" sz="2500" dirty="0"/>
              <a:t>WAS SIND DIE Arbeitsmodelle?</a:t>
            </a:r>
            <a:br>
              <a:rPr lang="de-DE" sz="2500" dirty="0"/>
            </a:br>
            <a:br>
              <a:rPr lang="de-DE" sz="2500" dirty="0"/>
            </a:br>
            <a:br>
              <a:rPr lang="de-DE" sz="2500" dirty="0"/>
            </a:br>
            <a:br>
              <a:rPr lang="de-DE" sz="2500" dirty="0"/>
            </a:br>
            <a:br>
              <a:rPr lang="de-DE" sz="2500" dirty="0"/>
            </a:br>
            <a:br>
              <a:rPr lang="de-DE" sz="2500" dirty="0"/>
            </a:br>
            <a:br>
              <a:rPr lang="de-DE" sz="2500" dirty="0"/>
            </a:br>
            <a:endParaRPr lang="de-DE" sz="2500" dirty="0"/>
          </a:p>
        </p:txBody>
      </p:sp>
      <p:graphicFrame>
        <p:nvGraphicFramePr>
          <p:cNvPr id="40" name="Inhaltsplatzhalter 2">
            <a:extLst>
              <a:ext uri="{FF2B5EF4-FFF2-40B4-BE49-F238E27FC236}">
                <a16:creationId xmlns:a16="http://schemas.microsoft.com/office/drawing/2014/main" id="{F5A0C76D-DB07-FFE9-78CC-BB6CBD3C7B6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4551340"/>
              </p:ext>
            </p:extLst>
          </p:nvPr>
        </p:nvGraphicFramePr>
        <p:xfrm>
          <a:off x="1169628" y="1676122"/>
          <a:ext cx="5299585" cy="40507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78629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0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3964958D-AF5D-4863-B5FB-83F6B8CB1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4" y="0"/>
            <a:ext cx="12188656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DD7C2F9-52C6-1D8B-5F97-D7F0D5991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0109" y="484632"/>
            <a:ext cx="6730277" cy="1609344"/>
          </a:xfrm>
          <a:ln>
            <a:noFill/>
          </a:ln>
        </p:spPr>
        <p:txBody>
          <a:bodyPr>
            <a:normAutofit/>
          </a:bodyPr>
          <a:lstStyle/>
          <a:p>
            <a:r>
              <a:rPr lang="de-DE" sz="4800" dirty="0"/>
              <a:t>SPRECHEN ÜBER DEN EIGENEN </a:t>
            </a:r>
            <a:r>
              <a:rPr lang="de-DE" sz="4800" dirty="0" err="1"/>
              <a:t>aRBEITSALLTAG</a:t>
            </a:r>
            <a:endParaRPr lang="de-DE" sz="4800" dirty="0"/>
          </a:p>
        </p:txBody>
      </p:sp>
      <p:pic>
        <p:nvPicPr>
          <p:cNvPr id="20" name="Picture 19" descr="Kalender auf Tisch">
            <a:extLst>
              <a:ext uri="{FF2B5EF4-FFF2-40B4-BE49-F238E27FC236}">
                <a16:creationId xmlns:a16="http://schemas.microsoft.com/office/drawing/2014/main" id="{CBBDD78E-977C-0706-4735-A2E6915191D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03" r="44469" b="-1"/>
          <a:stretch/>
        </p:blipFill>
        <p:spPr>
          <a:xfrm>
            <a:off x="3344" y="10"/>
            <a:ext cx="4646726" cy="6857990"/>
          </a:xfrm>
          <a:prstGeom prst="rect">
            <a:avLst/>
          </a:prstGeom>
        </p:spPr>
      </p:pic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1E70524-D1EA-6B82-4C33-B5D80E980F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0110" y="2410967"/>
            <a:ext cx="6730276" cy="4050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1800" dirty="0"/>
              <a:t>Machst du                                 gehst du zur Arbeit?</a:t>
            </a:r>
          </a:p>
          <a:p>
            <a:pPr marL="0" indent="0">
              <a:buNone/>
            </a:pPr>
            <a:r>
              <a:rPr lang="de-DE" sz="1800" dirty="0"/>
              <a:t>Hast du                                      auch am Wochenende?   </a:t>
            </a:r>
          </a:p>
          <a:p>
            <a:pPr marL="0" indent="0">
              <a:buNone/>
            </a:pPr>
            <a:r>
              <a:rPr lang="de-DE" sz="1800" dirty="0"/>
              <a:t>Arbeitest du                             Stunden arbeitest du pro Woche?</a:t>
            </a:r>
          </a:p>
          <a:p>
            <a:pPr marL="0" indent="0">
              <a:buNone/>
            </a:pPr>
            <a:r>
              <a:rPr lang="de-DE" sz="1800" dirty="0"/>
              <a:t>Wann                                          halbtags? </a:t>
            </a:r>
          </a:p>
          <a:p>
            <a:pPr marL="0" indent="0">
              <a:buNone/>
            </a:pPr>
            <a:r>
              <a:rPr lang="de-DE" sz="1800" dirty="0"/>
              <a:t>Um wie viel Uhr                       oft Überstunden?</a:t>
            </a:r>
          </a:p>
          <a:p>
            <a:pPr marL="0" indent="0">
              <a:buNone/>
            </a:pPr>
            <a:r>
              <a:rPr lang="de-DE" sz="1800" dirty="0"/>
              <a:t>Von wann bis wann                 in Voll-/Teilzeit?</a:t>
            </a:r>
          </a:p>
          <a:p>
            <a:pPr marL="0" indent="0">
              <a:buNone/>
            </a:pPr>
            <a:r>
              <a:rPr lang="de-DE" sz="1800" dirty="0"/>
              <a:t>Wie viele                                  flexible/feste Arbeitszeiten?   </a:t>
            </a:r>
          </a:p>
          <a:p>
            <a:pPr marL="0" indent="0">
              <a:buNone/>
            </a:pPr>
            <a:r>
              <a:rPr lang="de-DE" sz="1800" dirty="0"/>
              <a:t>                                                    machst du Feierabend?</a:t>
            </a:r>
          </a:p>
          <a:p>
            <a:pPr marL="0" indent="0">
              <a:buNone/>
            </a:pPr>
            <a:r>
              <a:rPr lang="de-DE" sz="1800" dirty="0"/>
              <a:t>                                                    machst du eine Mittagspause?  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11002ACD-3B0C-4885-8754-8A00E926F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DF0313CD-4196-4456-A70D-5EE2B995BA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80DE0B32-9EE8-4975-AD48-3855B0A82A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cxnSp>
        <p:nvCxnSpPr>
          <p:cNvPr id="5" name="Gerader Verbinder 4">
            <a:extLst>
              <a:ext uri="{FF2B5EF4-FFF2-40B4-BE49-F238E27FC236}">
                <a16:creationId xmlns:a16="http://schemas.microsoft.com/office/drawing/2014/main" id="{D17172EF-BAD0-056D-2645-0E803B270DBB}"/>
              </a:ext>
            </a:extLst>
          </p:cNvPr>
          <p:cNvCxnSpPr/>
          <p:nvPr/>
        </p:nvCxnSpPr>
        <p:spPr>
          <a:xfrm>
            <a:off x="7800459" y="2350582"/>
            <a:ext cx="0" cy="398115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740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23">
            <a:extLst>
              <a:ext uri="{FF2B5EF4-FFF2-40B4-BE49-F238E27FC236}">
                <a16:creationId xmlns:a16="http://schemas.microsoft.com/office/drawing/2014/main" id="{3964958D-AF5D-4863-B5FB-83F6B8CB1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4" y="0"/>
            <a:ext cx="12188656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603D280-0010-9233-EC2C-8974CC107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55896" y="512062"/>
            <a:ext cx="6730277" cy="1609344"/>
          </a:xfrm>
          <a:ln>
            <a:noFill/>
          </a:ln>
        </p:spPr>
        <p:txBody>
          <a:bodyPr>
            <a:normAutofit/>
          </a:bodyPr>
          <a:lstStyle/>
          <a:p>
            <a:r>
              <a:rPr lang="de-DE" sz="4800" dirty="0"/>
              <a:t>Über Arbeitsabläufe sprechen</a:t>
            </a:r>
          </a:p>
        </p:txBody>
      </p:sp>
      <p:pic>
        <p:nvPicPr>
          <p:cNvPr id="33" name="Picture 19" descr="Arbeitsplatz als Hintergrund">
            <a:extLst>
              <a:ext uri="{FF2B5EF4-FFF2-40B4-BE49-F238E27FC236}">
                <a16:creationId xmlns:a16="http://schemas.microsoft.com/office/drawing/2014/main" id="{470650FD-0739-3ECF-0983-8DEEEAFB012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4773" r="-1" b="-1"/>
          <a:stretch/>
        </p:blipFill>
        <p:spPr>
          <a:xfrm>
            <a:off x="3344" y="10"/>
            <a:ext cx="4646726" cy="6857990"/>
          </a:xfrm>
          <a:prstGeom prst="rect">
            <a:avLst/>
          </a:prstGeom>
        </p:spPr>
      </p:pic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5119FAA-ECAF-C900-AF9E-E26E4C23E9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0108" y="2121407"/>
            <a:ext cx="7218547" cy="3787687"/>
          </a:xfrm>
        </p:spPr>
        <p:txBody>
          <a:bodyPr>
            <a:normAutofit fontScale="25000" lnSpcReduction="20000"/>
          </a:bodyPr>
          <a:lstStyle/>
          <a:p>
            <a:r>
              <a:rPr lang="de-DE" sz="9600" b="1" u="sng" dirty="0"/>
              <a:t>Zeitadverbien im Satz</a:t>
            </a:r>
          </a:p>
          <a:p>
            <a:pPr marL="0" indent="0">
              <a:buNone/>
            </a:pPr>
            <a:r>
              <a:rPr lang="de-DE" sz="9600" dirty="0"/>
              <a:t>Bringen Sie die Arbeitsschritte in die richtige Reihenfolge und sprechen Sie über den Ablauf.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6400" dirty="0"/>
              <a:t>Bewerbungen lesen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6400" dirty="0"/>
              <a:t>Vorstellungsgespräche vorbereiten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6400" dirty="0"/>
              <a:t>Stellenanzeigen formulieren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6400" dirty="0"/>
              <a:t>Die besten Bewerberinnen und Bewerber einladen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6400" dirty="0"/>
              <a:t>Stellenanzeigen im Jobportal posten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6400" dirty="0"/>
              <a:t>Geeignete Bewerberinnen und Bewerber auswählen</a:t>
            </a:r>
          </a:p>
          <a:p>
            <a:pPr>
              <a:buFont typeface="Wingdings" panose="05000000000000000000" pitchFamily="2" charset="2"/>
              <a:buChar char="Ø"/>
            </a:pPr>
            <a:endParaRPr lang="de-DE" sz="6400" dirty="0"/>
          </a:p>
          <a:p>
            <a:pPr marL="0" indent="0">
              <a:buNone/>
            </a:pPr>
            <a:endParaRPr lang="de-DE" sz="11200" dirty="0"/>
          </a:p>
          <a:p>
            <a:pPr marL="0" indent="0" algn="just">
              <a:buNone/>
            </a:pPr>
            <a:r>
              <a:rPr lang="de-DE" sz="2800" dirty="0"/>
              <a:t>            </a:t>
            </a:r>
            <a:endParaRPr lang="de-DE" sz="1400" dirty="0"/>
          </a:p>
          <a:p>
            <a:pPr marL="0" indent="0" algn="just">
              <a:buNone/>
            </a:pPr>
            <a:endParaRPr lang="de-DE" sz="6600" dirty="0"/>
          </a:p>
        </p:txBody>
      </p:sp>
      <p:grpSp>
        <p:nvGrpSpPr>
          <p:cNvPr id="34" name="Group 25">
            <a:extLst>
              <a:ext uri="{FF2B5EF4-FFF2-40B4-BE49-F238E27FC236}">
                <a16:creationId xmlns:a16="http://schemas.microsoft.com/office/drawing/2014/main" id="{11002ACD-3B0C-4885-8754-8A00E926F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DF0313CD-4196-4456-A70D-5EE2B995BA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35" name="Oval 27">
              <a:extLst>
                <a:ext uri="{FF2B5EF4-FFF2-40B4-BE49-F238E27FC236}">
                  <a16:creationId xmlns:a16="http://schemas.microsoft.com/office/drawing/2014/main" id="{80DE0B32-9EE8-4975-AD48-3855B0A82A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3" name="Rechteck: abgerundete Ecken 12">
            <a:extLst>
              <a:ext uri="{FF2B5EF4-FFF2-40B4-BE49-F238E27FC236}">
                <a16:creationId xmlns:a16="http://schemas.microsoft.com/office/drawing/2014/main" id="{5E4418C8-1B65-38C9-D024-C8AD950AD4D7}"/>
              </a:ext>
            </a:extLst>
          </p:cNvPr>
          <p:cNvSpPr/>
          <p:nvPr/>
        </p:nvSpPr>
        <p:spPr>
          <a:xfrm>
            <a:off x="5163584" y="5736566"/>
            <a:ext cx="6697014" cy="95031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Zuerst formuliert sie die  Stellenanzeige.</a:t>
            </a:r>
          </a:p>
          <a:p>
            <a:pPr algn="ctr"/>
            <a:r>
              <a:rPr lang="de-DE" dirty="0"/>
              <a:t>  Sie formuliert   zuerst die     Stellenanzeige.</a:t>
            </a:r>
          </a:p>
        </p:txBody>
      </p:sp>
      <p:cxnSp>
        <p:nvCxnSpPr>
          <p:cNvPr id="17" name="Gerader Verbinder 16">
            <a:extLst>
              <a:ext uri="{FF2B5EF4-FFF2-40B4-BE49-F238E27FC236}">
                <a16:creationId xmlns:a16="http://schemas.microsoft.com/office/drawing/2014/main" id="{56D64461-04E9-E800-7D20-73349361A938}"/>
              </a:ext>
            </a:extLst>
          </p:cNvPr>
          <p:cNvCxnSpPr/>
          <p:nvPr/>
        </p:nvCxnSpPr>
        <p:spPr>
          <a:xfrm>
            <a:off x="7065034" y="5909094"/>
            <a:ext cx="0" cy="320587"/>
          </a:xfrm>
          <a:prstGeom prst="line">
            <a:avLst/>
          </a:prstGeom>
          <a:ln w="28575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19" name="Grafik 18">
            <a:extLst>
              <a:ext uri="{FF2B5EF4-FFF2-40B4-BE49-F238E27FC236}">
                <a16:creationId xmlns:a16="http://schemas.microsoft.com/office/drawing/2014/main" id="{45A2AD62-BA14-F63C-253F-6A69646123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51390" y="5888275"/>
            <a:ext cx="30483" cy="341406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37C06C73-5354-5C8B-B63E-02AE86B626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05527" y="6128693"/>
            <a:ext cx="30483" cy="341406"/>
          </a:xfrm>
          <a:prstGeom prst="rect">
            <a:avLst/>
          </a:prstGeom>
        </p:spPr>
      </p:pic>
      <p:pic>
        <p:nvPicPr>
          <p:cNvPr id="22" name="Grafik 21">
            <a:extLst>
              <a:ext uri="{FF2B5EF4-FFF2-40B4-BE49-F238E27FC236}">
                <a16:creationId xmlns:a16="http://schemas.microsoft.com/office/drawing/2014/main" id="{F1479EB6-AA24-46E8-EA31-AB1010E36E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00177" y="6142379"/>
            <a:ext cx="30483" cy="341406"/>
          </a:xfrm>
          <a:prstGeom prst="rect">
            <a:avLst/>
          </a:prstGeom>
        </p:spPr>
      </p:pic>
      <p:sp>
        <p:nvSpPr>
          <p:cNvPr id="23" name="Rechteck: abgerundete Ecken 22">
            <a:extLst>
              <a:ext uri="{FF2B5EF4-FFF2-40B4-BE49-F238E27FC236}">
                <a16:creationId xmlns:a16="http://schemas.microsoft.com/office/drawing/2014/main" id="{FA35B007-272A-F6D2-0EFB-FA947E2E150B}"/>
              </a:ext>
            </a:extLst>
          </p:cNvPr>
          <p:cNvSpPr/>
          <p:nvPr/>
        </p:nvSpPr>
        <p:spPr>
          <a:xfrm>
            <a:off x="9903125" y="5057574"/>
            <a:ext cx="1941203" cy="808389"/>
          </a:xfrm>
          <a:prstGeom prst="roundRect">
            <a:avLst/>
          </a:prstGeom>
        </p:spPr>
        <p:style>
          <a:lnRef idx="2">
            <a:schemeClr val="accent3">
              <a:shade val="15000"/>
            </a:schemeClr>
          </a:lnRef>
          <a:fillRef idx="1002">
            <a:schemeClr val="lt2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chemeClr val="tx1"/>
                </a:solidFill>
              </a:rPr>
              <a:t>zuerst, </a:t>
            </a:r>
            <a:r>
              <a:rPr lang="de-DE" sz="1200" dirty="0" err="1">
                <a:solidFill>
                  <a:schemeClr val="tx1"/>
                </a:solidFill>
              </a:rPr>
              <a:t>zunächst,dann,dannach</a:t>
            </a:r>
            <a:r>
              <a:rPr lang="de-DE" sz="1200" dirty="0">
                <a:solidFill>
                  <a:schemeClr val="tx1"/>
                </a:solidFill>
              </a:rPr>
              <a:t>, zum Schluss, vorher, nachher etc. </a:t>
            </a:r>
          </a:p>
        </p:txBody>
      </p:sp>
    </p:spTree>
    <p:extLst>
      <p:ext uri="{BB962C8B-B14F-4D97-AF65-F5344CB8AC3E}">
        <p14:creationId xmlns:p14="http://schemas.microsoft.com/office/powerpoint/2010/main" val="365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3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B4778DF-EA32-88C1-E027-4E9F3379A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798394"/>
            <a:ext cx="4730451" cy="1637730"/>
          </a:xfrm>
        </p:spPr>
        <p:txBody>
          <a:bodyPr>
            <a:norm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de-DE" sz="4100" b="1"/>
              <a:t>Schwierigkeiten im job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E8918A3-3F5D-9CC2-ADF7-C69CB2D73F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2578608"/>
            <a:ext cx="4730451" cy="3593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1800" b="1" u="sng"/>
              <a:t>Über eigene Arbeitszufriedenheit diskutieren</a:t>
            </a:r>
          </a:p>
          <a:p>
            <a:pPr marL="0" indent="0">
              <a:buNone/>
            </a:pPr>
            <a:endParaRPr lang="de-DE" sz="1800" b="1" u="sng"/>
          </a:p>
          <a:p>
            <a:pPr>
              <a:buFont typeface="Wingdings" panose="05000000000000000000" pitchFamily="2" charset="2"/>
              <a:buChar char="Ø"/>
            </a:pPr>
            <a:r>
              <a:rPr lang="de-DE" sz="1800" b="1"/>
              <a:t> </a:t>
            </a:r>
            <a:r>
              <a:rPr lang="de-DE" sz="1800"/>
              <a:t>Haben Sie Erfahrung mit beruflichen Foren?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1800"/>
              <a:t>Können Sie die Nutzung empfehlen?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1800"/>
              <a:t>Welche Fragen würden Sie in einem Internetforum nicht diskutieren?</a:t>
            </a:r>
          </a:p>
          <a:p>
            <a:pPr>
              <a:buFont typeface="Wingdings" panose="05000000000000000000" pitchFamily="2" charset="2"/>
              <a:buChar char="Ø"/>
            </a:pPr>
            <a:endParaRPr lang="de-DE" sz="1800"/>
          </a:p>
          <a:p>
            <a:endParaRPr lang="de-DE" sz="1800" b="1"/>
          </a:p>
          <a:p>
            <a:endParaRPr lang="de-DE" sz="1800"/>
          </a:p>
          <a:p>
            <a:endParaRPr lang="de-DE" sz="1800"/>
          </a:p>
        </p:txBody>
      </p:sp>
      <p:pic>
        <p:nvPicPr>
          <p:cNvPr id="23" name="Picture 22" descr="Heckenlabyrinth">
            <a:extLst>
              <a:ext uri="{FF2B5EF4-FFF2-40B4-BE49-F238E27FC236}">
                <a16:creationId xmlns:a16="http://schemas.microsoft.com/office/drawing/2014/main" id="{E85237E7-3E69-6CC6-363F-71A1B88F78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558" r="19558"/>
          <a:stretch/>
        </p:blipFill>
        <p:spPr>
          <a:xfrm>
            <a:off x="5913124" y="10"/>
            <a:ext cx="6278877" cy="6857990"/>
          </a:xfrm>
          <a:custGeom>
            <a:avLst/>
            <a:gdLst/>
            <a:ahLst/>
            <a:cxnLst/>
            <a:rect l="l" t="t" r="r" b="b"/>
            <a:pathLst>
              <a:path w="6278877" h="6858000">
                <a:moveTo>
                  <a:pt x="45571" y="0"/>
                </a:moveTo>
                <a:lnTo>
                  <a:pt x="6278877" y="0"/>
                </a:lnTo>
                <a:lnTo>
                  <a:pt x="6278877" y="6858000"/>
                </a:lnTo>
                <a:lnTo>
                  <a:pt x="3292307" y="6858000"/>
                </a:lnTo>
                <a:lnTo>
                  <a:pt x="3181525" y="6786980"/>
                </a:lnTo>
                <a:cubicBezTo>
                  <a:pt x="1262020" y="5490189"/>
                  <a:pt x="0" y="3294101"/>
                  <a:pt x="0" y="803252"/>
                </a:cubicBezTo>
                <a:cubicBezTo>
                  <a:pt x="0" y="554167"/>
                  <a:pt x="12619" y="308030"/>
                  <a:pt x="37255" y="65445"/>
                </a:cubicBezTo>
                <a:close/>
              </a:path>
            </a:pathLst>
          </a:custGeom>
        </p:spPr>
      </p:pic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484E34F7-E155-426C-A88E-8AEA6CF3F7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13123" y="0"/>
            <a:ext cx="6278877" cy="6858000"/>
          </a:xfrm>
          <a:custGeom>
            <a:avLst/>
            <a:gdLst>
              <a:gd name="connsiteX0" fmla="*/ 45571 w 6278877"/>
              <a:gd name="connsiteY0" fmla="*/ 0 h 6858000"/>
              <a:gd name="connsiteX1" fmla="*/ 6278877 w 6278877"/>
              <a:gd name="connsiteY1" fmla="*/ 0 h 6858000"/>
              <a:gd name="connsiteX2" fmla="*/ 6278877 w 6278877"/>
              <a:gd name="connsiteY2" fmla="*/ 6858000 h 6858000"/>
              <a:gd name="connsiteX3" fmla="*/ 3292307 w 6278877"/>
              <a:gd name="connsiteY3" fmla="*/ 6858000 h 6858000"/>
              <a:gd name="connsiteX4" fmla="*/ 3181525 w 6278877"/>
              <a:gd name="connsiteY4" fmla="*/ 6786980 h 6858000"/>
              <a:gd name="connsiteX5" fmla="*/ 0 w 6278877"/>
              <a:gd name="connsiteY5" fmla="*/ 803252 h 6858000"/>
              <a:gd name="connsiteX6" fmla="*/ 37255 w 6278877"/>
              <a:gd name="connsiteY6" fmla="*/ 6544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78877" h="6858000">
                <a:moveTo>
                  <a:pt x="45571" y="0"/>
                </a:moveTo>
                <a:lnTo>
                  <a:pt x="6278877" y="0"/>
                </a:lnTo>
                <a:lnTo>
                  <a:pt x="6278877" y="6858000"/>
                </a:lnTo>
                <a:lnTo>
                  <a:pt x="3292307" y="6858000"/>
                </a:lnTo>
                <a:lnTo>
                  <a:pt x="3181525" y="6786980"/>
                </a:lnTo>
                <a:cubicBezTo>
                  <a:pt x="1262020" y="5490189"/>
                  <a:pt x="0" y="3294101"/>
                  <a:pt x="0" y="803252"/>
                </a:cubicBezTo>
                <a:cubicBezTo>
                  <a:pt x="0" y="554167"/>
                  <a:pt x="12619" y="308030"/>
                  <a:pt x="37255" y="65445"/>
                </a:cubicBezTo>
                <a:close/>
              </a:path>
            </a:pathLst>
          </a:custGeom>
          <a:blipFill dpi="0" rotWithShape="1">
            <a:blip r:embed="rId3">
              <a:alphaModFix amt="30000"/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61000"/>
                      </a14:imgEffect>
                      <a14:imgEffect>
                        <a14:brightnessContrast bright="-25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98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Rectangle 136">
            <a:extLst>
              <a:ext uri="{FF2B5EF4-FFF2-40B4-BE49-F238E27FC236}">
                <a16:creationId xmlns:a16="http://schemas.microsoft.com/office/drawing/2014/main" id="{2550AE69-AC86-4188-83E5-A856C4F1D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154" name="Rectangle 138">
            <a:extLst>
              <a:ext uri="{FF2B5EF4-FFF2-40B4-BE49-F238E27FC236}">
                <a16:creationId xmlns:a16="http://schemas.microsoft.com/office/drawing/2014/main" id="{EC4CA156-2C9D-4F0C-B229-88D8B5E17B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155" name="Rectangle 140">
            <a:extLst>
              <a:ext uri="{FF2B5EF4-FFF2-40B4-BE49-F238E27FC236}">
                <a16:creationId xmlns:a16="http://schemas.microsoft.com/office/drawing/2014/main" id="{D7361ED3-EBE5-4EFC-8DA3-D0CE4BF2F4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grpSp>
        <p:nvGrpSpPr>
          <p:cNvPr id="156" name="Group 142">
            <a:extLst>
              <a:ext uri="{FF2B5EF4-FFF2-40B4-BE49-F238E27FC236}">
                <a16:creationId xmlns:a16="http://schemas.microsoft.com/office/drawing/2014/main" id="{85105087-7F16-4C94-837C-C45445116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57" name="Oval 143">
              <a:extLst>
                <a:ext uri="{FF2B5EF4-FFF2-40B4-BE49-F238E27FC236}">
                  <a16:creationId xmlns:a16="http://schemas.microsoft.com/office/drawing/2014/main" id="{4F2F3467-E50F-4A91-B27D-E324936A66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/>
            <a:lstStyle/>
            <a:p>
              <a:endParaRPr lang="de-DE"/>
            </a:p>
          </p:txBody>
        </p:sp>
        <p:sp>
          <p:nvSpPr>
            <p:cNvPr id="158" name="Oval 144">
              <a:extLst>
                <a:ext uri="{FF2B5EF4-FFF2-40B4-BE49-F238E27FC236}">
                  <a16:creationId xmlns:a16="http://schemas.microsoft.com/office/drawing/2014/main" id="{D678BE03-AC84-4940-A7FD-5B143FE2D6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/>
            <a:lstStyle/>
            <a:p>
              <a:endParaRPr lang="de-DE"/>
            </a:p>
          </p:txBody>
        </p:sp>
      </p:grpSp>
      <p:sp useBgFill="1">
        <p:nvSpPr>
          <p:cNvPr id="159" name="Rectangle 146">
            <a:extLst>
              <a:ext uri="{FF2B5EF4-FFF2-40B4-BE49-F238E27FC236}">
                <a16:creationId xmlns:a16="http://schemas.microsoft.com/office/drawing/2014/main" id="{E8035907-EB9C-4E11-8A9B-D25B0AD8D7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656CC06-35DC-07C0-B5DC-5611D386D1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24483" y="4212708"/>
            <a:ext cx="3973916" cy="172174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000" dirty="0">
                <a:solidFill>
                  <a:schemeClr val="tx2"/>
                </a:solidFill>
              </a:rPr>
              <a:t>- </a:t>
            </a:r>
            <a:r>
              <a:rPr lang="en-US" sz="1000" b="1" dirty="0" err="1">
                <a:solidFill>
                  <a:schemeClr val="tx2"/>
                </a:solidFill>
              </a:rPr>
              <a:t>Keine</a:t>
            </a:r>
            <a:r>
              <a:rPr lang="en-US" sz="1000" b="1" dirty="0">
                <a:solidFill>
                  <a:schemeClr val="tx2"/>
                </a:solidFill>
              </a:rPr>
              <a:t> </a:t>
            </a:r>
            <a:r>
              <a:rPr lang="en-US" sz="1000" b="1" dirty="0" err="1">
                <a:solidFill>
                  <a:schemeClr val="tx2"/>
                </a:solidFill>
              </a:rPr>
              <a:t>Aufstiegchancen</a:t>
            </a:r>
            <a:endParaRPr lang="en-US" sz="1000" b="1" dirty="0">
              <a:solidFill>
                <a:schemeClr val="tx2"/>
              </a:solidFill>
            </a:endParaRPr>
          </a:p>
          <a:p>
            <a:r>
              <a:rPr lang="en-US" sz="1000" b="1" dirty="0">
                <a:solidFill>
                  <a:schemeClr val="tx2"/>
                </a:solidFill>
              </a:rPr>
              <a:t>- </a:t>
            </a:r>
            <a:r>
              <a:rPr lang="en-US" sz="1000" b="1" dirty="0" err="1">
                <a:solidFill>
                  <a:schemeClr val="tx2"/>
                </a:solidFill>
              </a:rPr>
              <a:t>Unterfordert</a:t>
            </a:r>
            <a:r>
              <a:rPr lang="en-US" sz="1000" b="1" dirty="0">
                <a:solidFill>
                  <a:schemeClr val="tx2"/>
                </a:solidFill>
              </a:rPr>
              <a:t> sein, </a:t>
            </a:r>
            <a:r>
              <a:rPr lang="en-US" sz="1000" b="1" dirty="0" err="1">
                <a:solidFill>
                  <a:schemeClr val="tx2"/>
                </a:solidFill>
              </a:rPr>
              <a:t>zu</a:t>
            </a:r>
            <a:r>
              <a:rPr lang="en-US" sz="1000" b="1" dirty="0">
                <a:solidFill>
                  <a:schemeClr val="tx2"/>
                </a:solidFill>
              </a:rPr>
              <a:t> </a:t>
            </a:r>
            <a:r>
              <a:rPr lang="en-US" sz="1000" b="1" dirty="0" err="1">
                <a:solidFill>
                  <a:schemeClr val="tx2"/>
                </a:solidFill>
              </a:rPr>
              <a:t>viel</a:t>
            </a:r>
            <a:r>
              <a:rPr lang="en-US" sz="1000" b="1" dirty="0">
                <a:solidFill>
                  <a:schemeClr val="tx2"/>
                </a:solidFill>
              </a:rPr>
              <a:t> Routine</a:t>
            </a:r>
          </a:p>
          <a:p>
            <a:r>
              <a:rPr lang="en-US" sz="1000" b="1" dirty="0">
                <a:solidFill>
                  <a:schemeClr val="tx2"/>
                </a:solidFill>
              </a:rPr>
              <a:t>- </a:t>
            </a:r>
            <a:r>
              <a:rPr lang="en-US" sz="1000" b="1" dirty="0" err="1">
                <a:solidFill>
                  <a:schemeClr val="tx2"/>
                </a:solidFill>
              </a:rPr>
              <a:t>Überfordert</a:t>
            </a:r>
            <a:r>
              <a:rPr lang="en-US" sz="1000" b="1" dirty="0">
                <a:solidFill>
                  <a:schemeClr val="tx2"/>
                </a:solidFill>
              </a:rPr>
              <a:t> sein, </a:t>
            </a:r>
            <a:r>
              <a:rPr lang="en-US" sz="1000" b="1" dirty="0" err="1">
                <a:solidFill>
                  <a:schemeClr val="tx2"/>
                </a:solidFill>
              </a:rPr>
              <a:t>zu</a:t>
            </a:r>
            <a:r>
              <a:rPr lang="en-US" sz="1000" b="1" dirty="0">
                <a:solidFill>
                  <a:schemeClr val="tx2"/>
                </a:solidFill>
              </a:rPr>
              <a:t> </a:t>
            </a:r>
            <a:r>
              <a:rPr lang="en-US" sz="1000" b="1" dirty="0" err="1">
                <a:solidFill>
                  <a:schemeClr val="tx2"/>
                </a:solidFill>
              </a:rPr>
              <a:t>viel</a:t>
            </a:r>
            <a:r>
              <a:rPr lang="en-US" sz="1000" b="1" dirty="0">
                <a:solidFill>
                  <a:schemeClr val="tx2"/>
                </a:solidFill>
              </a:rPr>
              <a:t> </a:t>
            </a:r>
            <a:r>
              <a:rPr lang="en-US" sz="1000" b="1" dirty="0" err="1">
                <a:solidFill>
                  <a:schemeClr val="tx2"/>
                </a:solidFill>
              </a:rPr>
              <a:t>Druck,Stress</a:t>
            </a:r>
            <a:endParaRPr lang="en-US" sz="1000" b="1" dirty="0">
              <a:solidFill>
                <a:schemeClr val="tx2"/>
              </a:solidFill>
            </a:endParaRPr>
          </a:p>
          <a:p>
            <a:r>
              <a:rPr lang="en-US" sz="1000" b="1" dirty="0">
                <a:solidFill>
                  <a:schemeClr val="tx2"/>
                </a:solidFill>
              </a:rPr>
              <a:t>- </a:t>
            </a:r>
            <a:r>
              <a:rPr lang="en-US" sz="1000" b="1" dirty="0" err="1">
                <a:solidFill>
                  <a:schemeClr val="tx2"/>
                </a:solidFill>
              </a:rPr>
              <a:t>Keine</a:t>
            </a:r>
            <a:r>
              <a:rPr lang="en-US" sz="1000" b="1" dirty="0">
                <a:solidFill>
                  <a:schemeClr val="tx2"/>
                </a:solidFill>
              </a:rPr>
              <a:t> </a:t>
            </a:r>
            <a:r>
              <a:rPr lang="en-US" sz="1000" b="1" dirty="0" err="1">
                <a:solidFill>
                  <a:schemeClr val="tx2"/>
                </a:solidFill>
              </a:rPr>
              <a:t>Anerkennung</a:t>
            </a:r>
            <a:r>
              <a:rPr lang="en-US" sz="1000" b="1" dirty="0">
                <a:solidFill>
                  <a:schemeClr val="tx2"/>
                </a:solidFill>
              </a:rPr>
              <a:t>, </a:t>
            </a:r>
            <a:r>
              <a:rPr lang="en-US" sz="1000" b="1" dirty="0" err="1">
                <a:solidFill>
                  <a:schemeClr val="tx2"/>
                </a:solidFill>
              </a:rPr>
              <a:t>kein</a:t>
            </a:r>
            <a:r>
              <a:rPr lang="en-US" sz="1000" b="1" dirty="0">
                <a:solidFill>
                  <a:schemeClr val="tx2"/>
                </a:solidFill>
              </a:rPr>
              <a:t> Lob</a:t>
            </a:r>
          </a:p>
          <a:p>
            <a:r>
              <a:rPr lang="en-US" sz="1000" b="1" dirty="0">
                <a:solidFill>
                  <a:schemeClr val="tx2"/>
                </a:solidFill>
              </a:rPr>
              <a:t>- </a:t>
            </a:r>
            <a:r>
              <a:rPr lang="en-US" sz="1000" b="1" dirty="0" err="1">
                <a:solidFill>
                  <a:schemeClr val="tx2"/>
                </a:solidFill>
              </a:rPr>
              <a:t>Schlechtes</a:t>
            </a:r>
            <a:r>
              <a:rPr lang="en-US" sz="1000" b="1" dirty="0">
                <a:solidFill>
                  <a:schemeClr val="tx2"/>
                </a:solidFill>
              </a:rPr>
              <a:t> </a:t>
            </a:r>
            <a:r>
              <a:rPr lang="en-US" sz="1000" b="1" dirty="0" err="1">
                <a:solidFill>
                  <a:schemeClr val="tx2"/>
                </a:solidFill>
              </a:rPr>
              <a:t>Betriebsklima</a:t>
            </a:r>
            <a:endParaRPr lang="en-US" sz="1000" b="1" dirty="0">
              <a:solidFill>
                <a:schemeClr val="tx2"/>
              </a:solidFill>
            </a:endParaRPr>
          </a:p>
          <a:p>
            <a:r>
              <a:rPr lang="en-US" sz="1000" b="1" dirty="0">
                <a:solidFill>
                  <a:schemeClr val="tx2"/>
                </a:solidFill>
              </a:rPr>
              <a:t>- </a:t>
            </a:r>
            <a:r>
              <a:rPr lang="en-US" sz="1000" b="1" dirty="0" err="1">
                <a:solidFill>
                  <a:schemeClr val="tx2"/>
                </a:solidFill>
              </a:rPr>
              <a:t>Geringe</a:t>
            </a:r>
            <a:r>
              <a:rPr lang="en-US" sz="1000" b="1" dirty="0">
                <a:solidFill>
                  <a:schemeClr val="tx2"/>
                </a:solidFill>
              </a:rPr>
              <a:t>/</a:t>
            </a:r>
            <a:r>
              <a:rPr lang="en-US" sz="1000" b="1" dirty="0" err="1">
                <a:solidFill>
                  <a:schemeClr val="tx2"/>
                </a:solidFill>
              </a:rPr>
              <a:t>unfaire</a:t>
            </a:r>
            <a:r>
              <a:rPr lang="en-US" sz="1000" b="1" dirty="0">
                <a:solidFill>
                  <a:schemeClr val="tx2"/>
                </a:solidFill>
              </a:rPr>
              <a:t> </a:t>
            </a:r>
            <a:r>
              <a:rPr lang="en-US" sz="1000" b="1" dirty="0" err="1">
                <a:solidFill>
                  <a:schemeClr val="tx2"/>
                </a:solidFill>
              </a:rPr>
              <a:t>Bezahlung</a:t>
            </a:r>
            <a:endParaRPr lang="en-US" sz="1000" b="1" dirty="0">
              <a:solidFill>
                <a:schemeClr val="tx2"/>
              </a:solidFill>
            </a:endParaRPr>
          </a:p>
          <a:p>
            <a:endParaRPr lang="en-US" sz="1000" dirty="0">
              <a:solidFill>
                <a:schemeClr val="tx2"/>
              </a:solidFill>
            </a:endParaRPr>
          </a:p>
          <a:p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4D3DF19-56DF-8E7E-6ED2-94696FDF6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7519" y="720071"/>
            <a:ext cx="3970877" cy="349263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700" dirty="0" err="1">
                <a:solidFill>
                  <a:schemeClr val="tx1"/>
                </a:solidFill>
              </a:rPr>
              <a:t>Gründe</a:t>
            </a:r>
            <a:r>
              <a:rPr lang="en-US" sz="4700" dirty="0">
                <a:solidFill>
                  <a:schemeClr val="tx1"/>
                </a:solidFill>
              </a:rPr>
              <a:t> für </a:t>
            </a:r>
            <a:r>
              <a:rPr lang="en-US" sz="4700" dirty="0" err="1">
                <a:solidFill>
                  <a:schemeClr val="tx1"/>
                </a:solidFill>
              </a:rPr>
              <a:t>unzufriedenheit</a:t>
            </a:r>
            <a:r>
              <a:rPr lang="en-US" sz="4700" dirty="0">
                <a:solidFill>
                  <a:schemeClr val="tx1"/>
                </a:solidFill>
              </a:rPr>
              <a:t> </a:t>
            </a:r>
            <a:r>
              <a:rPr lang="en-US" sz="4700" dirty="0" err="1">
                <a:solidFill>
                  <a:schemeClr val="tx1"/>
                </a:solidFill>
              </a:rPr>
              <a:t>im</a:t>
            </a:r>
            <a:r>
              <a:rPr lang="en-US" sz="4700" dirty="0">
                <a:solidFill>
                  <a:schemeClr val="tx1"/>
                </a:solidFill>
              </a:rPr>
              <a:t> </a:t>
            </a:r>
            <a:r>
              <a:rPr lang="en-US" sz="4700" dirty="0" err="1">
                <a:solidFill>
                  <a:schemeClr val="tx1"/>
                </a:solidFill>
              </a:rPr>
              <a:t>beruf</a:t>
            </a:r>
            <a:endParaRPr lang="en-US" sz="4700" dirty="0">
              <a:solidFill>
                <a:schemeClr val="tx1"/>
              </a:solidFill>
            </a:endParaRPr>
          </a:p>
        </p:txBody>
      </p:sp>
      <p:pic>
        <p:nvPicPr>
          <p:cNvPr id="93" name="Picture 57" descr="Papierstapel">
            <a:extLst>
              <a:ext uri="{FF2B5EF4-FFF2-40B4-BE49-F238E27FC236}">
                <a16:creationId xmlns:a16="http://schemas.microsoft.com/office/drawing/2014/main" id="{E3281A18-A092-CE67-9036-89ABDBCC889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6336" r="6914"/>
          <a:stretch/>
        </p:blipFill>
        <p:spPr>
          <a:xfrm>
            <a:off x="643467" y="720071"/>
            <a:ext cx="5503939" cy="5503939"/>
          </a:xfrm>
          <a:custGeom>
            <a:avLst/>
            <a:gdLst/>
            <a:ahLst/>
            <a:cxnLst/>
            <a:rect l="l" t="t" r="r" b="b"/>
            <a:pathLst>
              <a:path w="3051400" h="3051400">
                <a:moveTo>
                  <a:pt x="1525700" y="171641"/>
                </a:moveTo>
                <a:cubicBezTo>
                  <a:pt x="2273526" y="171641"/>
                  <a:pt x="2879759" y="777874"/>
                  <a:pt x="2879759" y="1525700"/>
                </a:cubicBezTo>
                <a:cubicBezTo>
                  <a:pt x="2879759" y="2273526"/>
                  <a:pt x="2273526" y="2879759"/>
                  <a:pt x="1525700" y="2879759"/>
                </a:cubicBezTo>
                <a:cubicBezTo>
                  <a:pt x="777874" y="2879759"/>
                  <a:pt x="171641" y="2273526"/>
                  <a:pt x="171641" y="1525700"/>
                </a:cubicBezTo>
                <a:cubicBezTo>
                  <a:pt x="171641" y="777874"/>
                  <a:pt x="777874" y="171641"/>
                  <a:pt x="1525700" y="171641"/>
                </a:cubicBezTo>
                <a:close/>
                <a:moveTo>
                  <a:pt x="1525700" y="133499"/>
                </a:moveTo>
                <a:cubicBezTo>
                  <a:pt x="756809" y="133499"/>
                  <a:pt x="133499" y="756809"/>
                  <a:pt x="133499" y="1525700"/>
                </a:cubicBezTo>
                <a:cubicBezTo>
                  <a:pt x="133499" y="2294591"/>
                  <a:pt x="756809" y="2917901"/>
                  <a:pt x="1525700" y="2917901"/>
                </a:cubicBezTo>
                <a:cubicBezTo>
                  <a:pt x="2294591" y="2917901"/>
                  <a:pt x="2917901" y="2294591"/>
                  <a:pt x="2917901" y="1525700"/>
                </a:cubicBezTo>
                <a:cubicBezTo>
                  <a:pt x="2917901" y="756809"/>
                  <a:pt x="2294591" y="133499"/>
                  <a:pt x="1525700" y="133499"/>
                </a:cubicBezTo>
                <a:close/>
                <a:moveTo>
                  <a:pt x="1525700" y="0"/>
                </a:moveTo>
                <a:cubicBezTo>
                  <a:pt x="2368321" y="0"/>
                  <a:pt x="3051400" y="683079"/>
                  <a:pt x="3051400" y="1525700"/>
                </a:cubicBezTo>
                <a:cubicBezTo>
                  <a:pt x="3051400" y="2368321"/>
                  <a:pt x="2368321" y="3051400"/>
                  <a:pt x="1525700" y="3051400"/>
                </a:cubicBezTo>
                <a:cubicBezTo>
                  <a:pt x="683079" y="3051400"/>
                  <a:pt x="0" y="2368321"/>
                  <a:pt x="0" y="1525700"/>
                </a:cubicBezTo>
                <a:cubicBezTo>
                  <a:pt x="0" y="683079"/>
                  <a:pt x="683079" y="0"/>
                  <a:pt x="1525700" y="0"/>
                </a:cubicBezTo>
                <a:close/>
              </a:path>
            </a:pathLst>
          </a:custGeom>
        </p:spPr>
      </p:pic>
      <p:sp>
        <p:nvSpPr>
          <p:cNvPr id="160" name="Freeform: Shape 148">
            <a:extLst>
              <a:ext uri="{FF2B5EF4-FFF2-40B4-BE49-F238E27FC236}">
                <a16:creationId xmlns:a16="http://schemas.microsoft.com/office/drawing/2014/main" id="{23991EB4-1F71-4BE4-B24D-277DD5EE90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720071"/>
            <a:ext cx="5503939" cy="5503939"/>
          </a:xfrm>
          <a:custGeom>
            <a:avLst/>
            <a:gdLst>
              <a:gd name="connsiteX0" fmla="*/ 3657600 w 7315200"/>
              <a:gd name="connsiteY0" fmla="*/ 411480 h 7315200"/>
              <a:gd name="connsiteX1" fmla="*/ 6903720 w 7315200"/>
              <a:gd name="connsiteY1" fmla="*/ 3657600 h 7315200"/>
              <a:gd name="connsiteX2" fmla="*/ 3657600 w 7315200"/>
              <a:gd name="connsiteY2" fmla="*/ 6903720 h 7315200"/>
              <a:gd name="connsiteX3" fmla="*/ 411480 w 7315200"/>
              <a:gd name="connsiteY3" fmla="*/ 3657600 h 7315200"/>
              <a:gd name="connsiteX4" fmla="*/ 3657600 w 7315200"/>
              <a:gd name="connsiteY4" fmla="*/ 411480 h 7315200"/>
              <a:gd name="connsiteX5" fmla="*/ 3657600 w 7315200"/>
              <a:gd name="connsiteY5" fmla="*/ 320040 h 7315200"/>
              <a:gd name="connsiteX6" fmla="*/ 320040 w 7315200"/>
              <a:gd name="connsiteY6" fmla="*/ 3657600 h 7315200"/>
              <a:gd name="connsiteX7" fmla="*/ 3657600 w 7315200"/>
              <a:gd name="connsiteY7" fmla="*/ 6995160 h 7315200"/>
              <a:gd name="connsiteX8" fmla="*/ 6995160 w 7315200"/>
              <a:gd name="connsiteY8" fmla="*/ 3657600 h 7315200"/>
              <a:gd name="connsiteX9" fmla="*/ 3657600 w 7315200"/>
              <a:gd name="connsiteY9" fmla="*/ 320040 h 7315200"/>
              <a:gd name="connsiteX10" fmla="*/ 3657600 w 7315200"/>
              <a:gd name="connsiteY10" fmla="*/ 0 h 7315200"/>
              <a:gd name="connsiteX11" fmla="*/ 7315200 w 7315200"/>
              <a:gd name="connsiteY11" fmla="*/ 3657600 h 7315200"/>
              <a:gd name="connsiteX12" fmla="*/ 3657600 w 7315200"/>
              <a:gd name="connsiteY12" fmla="*/ 7315200 h 7315200"/>
              <a:gd name="connsiteX13" fmla="*/ 0 w 7315200"/>
              <a:gd name="connsiteY13" fmla="*/ 3657600 h 7315200"/>
              <a:gd name="connsiteX14" fmla="*/ 3657600 w 7315200"/>
              <a:gd name="connsiteY14" fmla="*/ 0 h 731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315200" h="7315200">
                <a:moveTo>
                  <a:pt x="3657600" y="411480"/>
                </a:moveTo>
                <a:cubicBezTo>
                  <a:pt x="5450383" y="411480"/>
                  <a:pt x="6903720" y="1864817"/>
                  <a:pt x="6903720" y="3657600"/>
                </a:cubicBezTo>
                <a:cubicBezTo>
                  <a:pt x="6903720" y="5450383"/>
                  <a:pt x="5450383" y="6903720"/>
                  <a:pt x="3657600" y="6903720"/>
                </a:cubicBezTo>
                <a:cubicBezTo>
                  <a:pt x="1864817" y="6903720"/>
                  <a:pt x="411480" y="5450383"/>
                  <a:pt x="411480" y="3657600"/>
                </a:cubicBezTo>
                <a:cubicBezTo>
                  <a:pt x="411480" y="1864817"/>
                  <a:pt x="1864817" y="411480"/>
                  <a:pt x="3657600" y="411480"/>
                </a:cubicBezTo>
                <a:close/>
                <a:moveTo>
                  <a:pt x="3657600" y="320040"/>
                </a:moveTo>
                <a:cubicBezTo>
                  <a:pt x="1814317" y="320040"/>
                  <a:pt x="320040" y="1814317"/>
                  <a:pt x="320040" y="3657600"/>
                </a:cubicBezTo>
                <a:cubicBezTo>
                  <a:pt x="320040" y="5500883"/>
                  <a:pt x="1814317" y="6995160"/>
                  <a:pt x="3657600" y="6995160"/>
                </a:cubicBezTo>
                <a:cubicBezTo>
                  <a:pt x="5500883" y="6995160"/>
                  <a:pt x="6995160" y="5500883"/>
                  <a:pt x="6995160" y="3657600"/>
                </a:cubicBezTo>
                <a:cubicBezTo>
                  <a:pt x="6995160" y="1814317"/>
                  <a:pt x="5500883" y="320040"/>
                  <a:pt x="3657600" y="320040"/>
                </a:cubicBezTo>
                <a:close/>
                <a:moveTo>
                  <a:pt x="3657600" y="0"/>
                </a:moveTo>
                <a:cubicBezTo>
                  <a:pt x="5677637" y="0"/>
                  <a:pt x="7315200" y="1637563"/>
                  <a:pt x="7315200" y="3657600"/>
                </a:cubicBezTo>
                <a:cubicBezTo>
                  <a:pt x="7315200" y="5677637"/>
                  <a:pt x="5677637" y="7315200"/>
                  <a:pt x="3657600" y="7315200"/>
                </a:cubicBezTo>
                <a:cubicBezTo>
                  <a:pt x="1637563" y="7315200"/>
                  <a:pt x="0" y="5677637"/>
                  <a:pt x="0" y="3657600"/>
                </a:cubicBezTo>
                <a:cubicBezTo>
                  <a:pt x="0" y="1637563"/>
                  <a:pt x="1637563" y="0"/>
                  <a:pt x="3657600" y="0"/>
                </a:cubicBezTo>
                <a:close/>
              </a:path>
            </a:pathLst>
          </a:custGeom>
          <a:blipFill dpi="0" rotWithShape="1">
            <a:blip r:embed="rId7">
              <a:alphaModFix amt="30000"/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  <a14:imgEffect>
                        <a14:brightnessContrast bright="-25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161" name="Rectangle 150">
            <a:extLst>
              <a:ext uri="{FF2B5EF4-FFF2-40B4-BE49-F238E27FC236}">
                <a16:creationId xmlns:a16="http://schemas.microsoft.com/office/drawing/2014/main" id="{D9C69FA7-0958-4ED9-A0DF-E87A0C137B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002414" y="3431699"/>
            <a:ext cx="3657600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7828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ectangle 76">
            <a:extLst>
              <a:ext uri="{FF2B5EF4-FFF2-40B4-BE49-F238E27FC236}">
                <a16:creationId xmlns:a16="http://schemas.microsoft.com/office/drawing/2014/main" id="{9A3D0CE2-91FF-49B3-A5D8-181E900D75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58AEBD96-C315-4F53-9D9E-0E20E993E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78916AAA-66F6-4DFA-88ED-7E27CF6B8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grpSp>
        <p:nvGrpSpPr>
          <p:cNvPr id="83" name="Group 82">
            <a:extLst>
              <a:ext uri="{FF2B5EF4-FFF2-40B4-BE49-F238E27FC236}">
                <a16:creationId xmlns:a16="http://schemas.microsoft.com/office/drawing/2014/main" id="{A137D43F-BAD6-47F1-AA65-AEEA38A2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D512C9B2-6B22-4211-A940-FCD7C2CD0B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/>
            <a:lstStyle/>
            <a:p>
              <a:endParaRPr lang="de-DE"/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id="{85F7DB84-CDE7-46F8-90DD-9D048A7D5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/>
            <a:lstStyle/>
            <a:p>
              <a:endParaRPr lang="de-DE"/>
            </a:p>
          </p:txBody>
        </p:sp>
      </p:grpSp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68C84B8E-16E8-4E54-B4AC-84CE51595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04EE9D6-0A84-08C0-E4A0-AC3CC5905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560" y="1110054"/>
            <a:ext cx="6558608" cy="45803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80000"/>
              </a:lnSpc>
            </a:pPr>
            <a:r>
              <a:rPr lang="en-US" sz="4800" dirty="0" err="1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Womit</a:t>
            </a:r>
            <a:r>
              <a:rPr lang="en-US" sz="4800" dirty="0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 </a:t>
            </a:r>
            <a:r>
              <a:rPr lang="en-US" sz="4800" dirty="0" err="1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sind</a:t>
            </a:r>
            <a:r>
              <a:rPr lang="en-US" sz="4800" dirty="0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 </a:t>
            </a:r>
            <a:r>
              <a:rPr lang="en-US" sz="4800" dirty="0" err="1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sie</a:t>
            </a:r>
            <a:r>
              <a:rPr lang="en-US" sz="4800" dirty="0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 in </a:t>
            </a:r>
            <a:r>
              <a:rPr lang="en-US" sz="4800" dirty="0" err="1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ihrem</a:t>
            </a:r>
            <a:r>
              <a:rPr lang="en-US" sz="4800" dirty="0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 job </a:t>
            </a:r>
            <a:r>
              <a:rPr lang="en-US" sz="4800" dirty="0" err="1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zufrieden</a:t>
            </a:r>
            <a:r>
              <a:rPr lang="en-US" sz="4800" dirty="0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?</a:t>
            </a:r>
            <a:br>
              <a:rPr lang="en-US" sz="4800" dirty="0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</a:br>
            <a:r>
              <a:rPr lang="en-US" sz="4800" dirty="0" err="1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Womit</a:t>
            </a:r>
            <a:r>
              <a:rPr lang="en-US" sz="4800" dirty="0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 </a:t>
            </a:r>
            <a:r>
              <a:rPr lang="en-US" sz="4800" dirty="0" err="1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sind</a:t>
            </a:r>
            <a:r>
              <a:rPr lang="en-US" sz="4800" dirty="0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 </a:t>
            </a:r>
            <a:r>
              <a:rPr lang="en-US" sz="4800" dirty="0" err="1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sie</a:t>
            </a:r>
            <a:r>
              <a:rPr lang="en-US" sz="4800" dirty="0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 </a:t>
            </a:r>
            <a:r>
              <a:rPr lang="en-US" sz="4800" dirty="0" err="1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unzufrieden</a:t>
            </a:r>
            <a:r>
              <a:rPr lang="en-US" sz="4800" dirty="0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? </a:t>
            </a:r>
            <a:br>
              <a:rPr lang="en-US" sz="4800" dirty="0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</a:br>
            <a:r>
              <a:rPr lang="en-US" sz="4800" dirty="0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Was </a:t>
            </a:r>
            <a:r>
              <a:rPr lang="en-US" sz="4800" dirty="0" err="1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könnten</a:t>
            </a:r>
            <a:r>
              <a:rPr lang="en-US" sz="4800" dirty="0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 SIE TUN, um die situation </a:t>
            </a:r>
            <a:r>
              <a:rPr lang="en-US" sz="4800" dirty="0" err="1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zu</a:t>
            </a:r>
            <a:r>
              <a:rPr lang="en-US" sz="4800" dirty="0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 </a:t>
            </a:r>
            <a:r>
              <a:rPr lang="en-US" sz="4800" dirty="0" err="1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verbessern</a:t>
            </a:r>
            <a:r>
              <a:rPr lang="en-US" sz="4800" dirty="0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?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ECE9EEEA-5DB7-4DC7-AF9F-74D1C19B7E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928117"/>
            <a:ext cx="10351008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DF199147-B958-49C0-9BE2-65BDD892F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85470" y="1110053"/>
            <a:ext cx="3386371" cy="4580301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EF70505D-EC2C-4D1A-86DE-2583778074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5780565"/>
            <a:ext cx="10351008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5" name="Group 94">
            <a:extLst>
              <a:ext uri="{FF2B5EF4-FFF2-40B4-BE49-F238E27FC236}">
                <a16:creationId xmlns:a16="http://schemas.microsoft.com/office/drawing/2014/main" id="{2DF20BDF-18D7-4E94-9BA1-9CEB40470C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646920" y="5257800"/>
            <a:ext cx="1080904" cy="1080902"/>
            <a:chOff x="9646920" y="5257800"/>
            <a:chExt cx="1080904" cy="1080902"/>
          </a:xfrm>
        </p:grpSpPr>
        <p:sp>
          <p:nvSpPr>
            <p:cNvPr id="96" name="Oval 95">
              <a:extLst>
                <a:ext uri="{FF2B5EF4-FFF2-40B4-BE49-F238E27FC236}">
                  <a16:creationId xmlns:a16="http://schemas.microsoft.com/office/drawing/2014/main" id="{98F42242-4089-4E5D-95C3-C113C73DA9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46920" y="5257800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796F87F1-ABB5-42FB-86BD-EED111CD33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755011" y="5365890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21568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009DD9B-5EE2-4C0D-8B2B-351C8C1022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9">
            <a:extLst>
              <a:ext uri="{FF2B5EF4-FFF2-40B4-BE49-F238E27FC236}">
                <a16:creationId xmlns:a16="http://schemas.microsoft.com/office/drawing/2014/main" id="{E720DB99-7745-4E75-9D96-AAB6D55C5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464119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20" name="Rectangle 11">
            <a:extLst>
              <a:ext uri="{FF2B5EF4-FFF2-40B4-BE49-F238E27FC236}">
                <a16:creationId xmlns:a16="http://schemas.microsoft.com/office/drawing/2014/main" id="{D68803C4-E159-4360-B7BB-74205C8F78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601952"/>
            <a:ext cx="10222992" cy="1385874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21" name="Rectangle 13">
            <a:extLst>
              <a:ext uri="{FF2B5EF4-FFF2-40B4-BE49-F238E27FC236}">
                <a16:creationId xmlns:a16="http://schemas.microsoft.com/office/drawing/2014/main" id="{504B0465-3B07-49BF-BEA7-D81476246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2038655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68D64C2-1918-E3BC-2707-14245F688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pPr marL="685800" indent="-685800">
              <a:buFont typeface="Courier New" panose="02070309020205020404" pitchFamily="49" charset="0"/>
              <a:buChar char="o"/>
            </a:pPr>
            <a:r>
              <a:rPr lang="de-DE" dirty="0">
                <a:solidFill>
                  <a:schemeClr val="tx1"/>
                </a:solidFill>
              </a:rPr>
              <a:t>Zwischen Beruf und Familie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8B82560-19A6-8C82-23D6-60B39F0707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2320412"/>
            <a:ext cx="10058400" cy="3851787"/>
          </a:xfrm>
        </p:spPr>
        <p:txBody>
          <a:bodyPr>
            <a:normAutofit/>
          </a:bodyPr>
          <a:lstStyle/>
          <a:p>
            <a:r>
              <a:rPr lang="de-DE" b="1" u="sng" dirty="0"/>
              <a:t>Kinderbetreuung</a:t>
            </a:r>
          </a:p>
          <a:p>
            <a:r>
              <a:rPr lang="de-DE" dirty="0"/>
              <a:t>Haben Sie Kinder?</a:t>
            </a:r>
          </a:p>
          <a:p>
            <a:r>
              <a:rPr lang="de-DE" dirty="0"/>
              <a:t>Wer kümmert sich um Ihre Kinder, wenn Sie nicht zu Hause sind?</a:t>
            </a:r>
          </a:p>
          <a:p>
            <a:r>
              <a:rPr lang="de-DE" dirty="0"/>
              <a:t>Ist es in Ihren Herkunftsländern üblich, dass beide Elternteile arbeiten?</a:t>
            </a:r>
          </a:p>
          <a:p>
            <a:r>
              <a:rPr lang="de-DE" dirty="0"/>
              <a:t>Welche Formen der Kinderbetreuung gibt es in Ihren Ländern?</a:t>
            </a:r>
          </a:p>
        </p:txBody>
      </p:sp>
      <p:sp>
        <p:nvSpPr>
          <p:cNvPr id="22" name="Oval 15">
            <a:extLst>
              <a:ext uri="{FF2B5EF4-FFF2-40B4-BE49-F238E27FC236}">
                <a16:creationId xmlns:a16="http://schemas.microsoft.com/office/drawing/2014/main" id="{49B7FFA5-14CB-4A4F-9BCC-CA3AA5D9D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4E48745-7512-4EC2-9E20-9092D121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4942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3964958D-AF5D-4863-B5FB-83F6B8CB1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4" y="0"/>
            <a:ext cx="12188656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DD7C2F9-52C6-1D8B-5F97-D7F0D5991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0109" y="484632"/>
            <a:ext cx="6730277" cy="1609344"/>
          </a:xfrm>
          <a:ln>
            <a:noFill/>
          </a:ln>
        </p:spPr>
        <p:txBody>
          <a:bodyPr>
            <a:normAutofit/>
          </a:bodyPr>
          <a:lstStyle/>
          <a:p>
            <a:r>
              <a:rPr lang="de-DE" sz="4800" dirty="0"/>
              <a:t>Kinderbetreuung</a:t>
            </a:r>
          </a:p>
        </p:txBody>
      </p:sp>
      <p:pic>
        <p:nvPicPr>
          <p:cNvPr id="20" name="Picture 19" descr="Kalender auf Tisch">
            <a:extLst>
              <a:ext uri="{FF2B5EF4-FFF2-40B4-BE49-F238E27FC236}">
                <a16:creationId xmlns:a16="http://schemas.microsoft.com/office/drawing/2014/main" id="{CBBDD78E-977C-0706-4735-A2E6915191D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03" r="44469" b="-1"/>
          <a:stretch/>
        </p:blipFill>
        <p:spPr>
          <a:xfrm>
            <a:off x="3344" y="10"/>
            <a:ext cx="4646726" cy="6857990"/>
          </a:xfrm>
          <a:prstGeom prst="rect">
            <a:avLst/>
          </a:prstGeom>
        </p:spPr>
      </p:pic>
      <p:graphicFrame>
        <p:nvGraphicFramePr>
          <p:cNvPr id="30" name="Inhaltsplatzhalter 2">
            <a:extLst>
              <a:ext uri="{FF2B5EF4-FFF2-40B4-BE49-F238E27FC236}">
                <a16:creationId xmlns:a16="http://schemas.microsoft.com/office/drawing/2014/main" id="{10A2F2DF-0733-8D8B-CB1F-35628C0F6A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9140355"/>
              </p:ext>
            </p:extLst>
          </p:nvPr>
        </p:nvGraphicFramePr>
        <p:xfrm>
          <a:off x="5128649" y="1760943"/>
          <a:ext cx="6730276" cy="1989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pSp>
        <p:nvGrpSpPr>
          <p:cNvPr id="26" name="Group 25">
            <a:extLst>
              <a:ext uri="{FF2B5EF4-FFF2-40B4-BE49-F238E27FC236}">
                <a16:creationId xmlns:a16="http://schemas.microsoft.com/office/drawing/2014/main" id="{11002ACD-3B0C-4885-8754-8A00E926F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DF0313CD-4196-4456-A70D-5EE2B995BA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0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80DE0B32-9EE8-4975-AD48-3855B0A82A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5" name="Grafik 4">
            <a:extLst>
              <a:ext uri="{FF2B5EF4-FFF2-40B4-BE49-F238E27FC236}">
                <a16:creationId xmlns:a16="http://schemas.microsoft.com/office/drawing/2014/main" id="{653B7D9F-734A-745E-116D-2A55190DA48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06427" y="3063121"/>
            <a:ext cx="6852498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895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30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BCF11F-2D4E-40E6-A125-A8DBE6AC5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764" y="798394"/>
            <a:ext cx="5301535" cy="1637730"/>
          </a:xfrm>
        </p:spPr>
        <p:txBody>
          <a:bodyPr>
            <a:normAutofit fontScale="90000"/>
          </a:bodyPr>
          <a:lstStyle/>
          <a:p>
            <a:r>
              <a:rPr lang="de-DE" sz="4400" dirty="0"/>
              <a:t>Welches </a:t>
            </a:r>
            <a:r>
              <a:rPr lang="de-DE" sz="4400" dirty="0" err="1"/>
              <a:t>wort</a:t>
            </a:r>
            <a:r>
              <a:rPr lang="de-DE" sz="4400" dirty="0"/>
              <a:t> passt am besten? Vervollständigen SIE DIE </a:t>
            </a:r>
            <a:r>
              <a:rPr lang="de-DE" sz="4400" dirty="0" err="1"/>
              <a:t>sätze</a:t>
            </a:r>
            <a:r>
              <a:rPr lang="de-DE" sz="4400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E5EE9BD-6BF6-3E2D-1F9D-F5A2827967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659" y="2466014"/>
            <a:ext cx="5138016" cy="3593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/>
              <a:t>               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16070FD-9EB8-4AC8-A8E2-267228385B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13124" y="0"/>
            <a:ext cx="6278877" cy="6858000"/>
          </a:xfrm>
          <a:custGeom>
            <a:avLst/>
            <a:gdLst>
              <a:gd name="connsiteX0" fmla="*/ 45571 w 6278877"/>
              <a:gd name="connsiteY0" fmla="*/ 0 h 6858000"/>
              <a:gd name="connsiteX1" fmla="*/ 6278877 w 6278877"/>
              <a:gd name="connsiteY1" fmla="*/ 0 h 6858000"/>
              <a:gd name="connsiteX2" fmla="*/ 6278877 w 6278877"/>
              <a:gd name="connsiteY2" fmla="*/ 6858000 h 6858000"/>
              <a:gd name="connsiteX3" fmla="*/ 3292307 w 6278877"/>
              <a:gd name="connsiteY3" fmla="*/ 6858000 h 6858000"/>
              <a:gd name="connsiteX4" fmla="*/ 3181525 w 6278877"/>
              <a:gd name="connsiteY4" fmla="*/ 6786980 h 6858000"/>
              <a:gd name="connsiteX5" fmla="*/ 0 w 6278877"/>
              <a:gd name="connsiteY5" fmla="*/ 803252 h 6858000"/>
              <a:gd name="connsiteX6" fmla="*/ 37255 w 6278877"/>
              <a:gd name="connsiteY6" fmla="*/ 6544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78877" h="6858000">
                <a:moveTo>
                  <a:pt x="45571" y="0"/>
                </a:moveTo>
                <a:lnTo>
                  <a:pt x="6278877" y="0"/>
                </a:lnTo>
                <a:lnTo>
                  <a:pt x="6278877" y="6858000"/>
                </a:lnTo>
                <a:lnTo>
                  <a:pt x="3292307" y="6858000"/>
                </a:lnTo>
                <a:lnTo>
                  <a:pt x="3181525" y="6786980"/>
                </a:lnTo>
                <a:cubicBezTo>
                  <a:pt x="1262020" y="5490189"/>
                  <a:pt x="0" y="3294101"/>
                  <a:pt x="0" y="803252"/>
                </a:cubicBezTo>
                <a:cubicBezTo>
                  <a:pt x="0" y="554167"/>
                  <a:pt x="12619" y="308030"/>
                  <a:pt x="37255" y="65445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260FA774-1715-E69C-1339-F130651810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1151" y="1072166"/>
            <a:ext cx="4218484" cy="3163863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9B7A7BC6-6D01-234B-FE6F-313A726FCD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7439" y="2457032"/>
            <a:ext cx="12193" cy="341406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7BAB27B0-CA82-B4C3-37E6-A4D0F09F22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0138" y="2462703"/>
            <a:ext cx="12193" cy="341406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AF4135E5-3DF3-A8DB-DACA-B165FF9495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2547" y="2457032"/>
            <a:ext cx="12193" cy="341406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FCD040CC-12CF-F710-93BF-39139C58C7C1}"/>
              </a:ext>
            </a:extLst>
          </p:cNvPr>
          <p:cNvSpPr txBox="1"/>
          <p:nvPr/>
        </p:nvSpPr>
        <p:spPr>
          <a:xfrm>
            <a:off x="621102" y="3183147"/>
            <a:ext cx="502057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de-DE" dirty="0"/>
              <a:t>Anika ist alleinerziehend.______  Tochter ist bei einer Tagesmutter.</a:t>
            </a:r>
          </a:p>
          <a:p>
            <a:pPr marL="342900" indent="-342900">
              <a:buFont typeface="+mj-lt"/>
              <a:buAutoNum type="arabicPeriod"/>
            </a:pPr>
            <a:endParaRPr lang="de-DE" dirty="0"/>
          </a:p>
          <a:p>
            <a:pPr marL="342900" indent="-342900">
              <a:buFont typeface="+mj-lt"/>
              <a:buAutoNum type="arabicPeriod"/>
            </a:pPr>
            <a:r>
              <a:rPr lang="de-DE" dirty="0"/>
              <a:t>Nachmittags passt______  Mann auf die Kinder auf.</a:t>
            </a:r>
          </a:p>
          <a:p>
            <a:pPr marL="342900" indent="-342900">
              <a:buFont typeface="+mj-lt"/>
              <a:buAutoNum type="arabicPeriod"/>
            </a:pPr>
            <a:endParaRPr lang="de-DE" dirty="0"/>
          </a:p>
          <a:p>
            <a:pPr marL="342900" indent="-342900">
              <a:buFont typeface="+mj-lt"/>
              <a:buAutoNum type="arabicPeriod"/>
            </a:pPr>
            <a:r>
              <a:rPr lang="de-DE" dirty="0"/>
              <a:t>Viele Eltern finden keine passende Betreuung für______  Kind.</a:t>
            </a:r>
          </a:p>
          <a:p>
            <a:pPr marL="342900" indent="-342900">
              <a:buFont typeface="+mj-lt"/>
              <a:buAutoNum type="arabicPeriod"/>
            </a:pPr>
            <a:endParaRPr lang="de-DE" dirty="0"/>
          </a:p>
          <a:p>
            <a:pPr marL="342900" indent="-342900">
              <a:buFont typeface="+mj-lt"/>
              <a:buAutoNum type="arabicPeriod"/>
            </a:pPr>
            <a:r>
              <a:rPr lang="de-DE" dirty="0"/>
              <a:t>Habt ihr______  Tochter schon in der Schule angemeldet?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43C081DE-1242-946C-089E-6343E594F4D6}"/>
              </a:ext>
            </a:extLst>
          </p:cNvPr>
          <p:cNvSpPr txBox="1"/>
          <p:nvPr/>
        </p:nvSpPr>
        <p:spPr>
          <a:xfrm>
            <a:off x="1132922" y="2431648"/>
            <a:ext cx="43924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ihr    ihre mein   eure</a:t>
            </a:r>
          </a:p>
        </p:txBody>
      </p:sp>
    </p:spTree>
    <p:extLst>
      <p:ext uri="{BB962C8B-B14F-4D97-AF65-F5344CB8AC3E}">
        <p14:creationId xmlns:p14="http://schemas.microsoft.com/office/powerpoint/2010/main" val="53544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build="p"/>
      <p:bldP spid="3" grpId="0"/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olzart">
  <a:themeElements>
    <a:clrScheme name="Holzart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Holzart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Holzart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FEC02C1F9D9DD041BB604A1E7409B6CC" ma:contentTypeVersion="7" ma:contentTypeDescription="Ein neues Dokument erstellen." ma:contentTypeScope="" ma:versionID="101ee20442577244597fa52a427de689">
  <xsd:schema xmlns:xsd="http://www.w3.org/2001/XMLSchema" xmlns:xs="http://www.w3.org/2001/XMLSchema" xmlns:p="http://schemas.microsoft.com/office/2006/metadata/properties" xmlns:ns2="25cf6f13-dbc6-48f8-affa-c19f8a4808a7" targetNamespace="http://schemas.microsoft.com/office/2006/metadata/properties" ma:root="true" ma:fieldsID="026e63f5c26865afd47a6663de3a95ce" ns2:_="">
    <xsd:import namespace="25cf6f13-dbc6-48f8-affa-c19f8a4808a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cf6f13-dbc6-48f8-affa-c19f8a4808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4264CD0-696D-4A74-818A-CE82BA50B00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2AE332-7687-4FC7-9C83-E5A80744917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5cf6f13-dbc6-48f8-affa-c19f8a4808a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96BDA54-8623-45EA-B04F-3B9571013564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TM03090434[[fn=Holzart]]</Template>
  <TotalTime>0</TotalTime>
  <Words>368</Words>
  <Application>Microsoft Office PowerPoint</Application>
  <PresentationFormat>Breitbild</PresentationFormat>
  <Paragraphs>70</Paragraphs>
  <Slides>10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7" baseType="lpstr">
      <vt:lpstr>Calibri</vt:lpstr>
      <vt:lpstr>Courier New</vt:lpstr>
      <vt:lpstr>Rockwell</vt:lpstr>
      <vt:lpstr>Rockwell Condensed</vt:lpstr>
      <vt:lpstr>Rockwell Extra Bold</vt:lpstr>
      <vt:lpstr>Wingdings</vt:lpstr>
      <vt:lpstr>Holzart</vt:lpstr>
      <vt:lpstr>Beruf und Familie</vt:lpstr>
      <vt:lpstr>Arbeitsalltag  WAS SIND DIE Arbeitsmodelle?       </vt:lpstr>
      <vt:lpstr>SPRECHEN ÜBER DEN EIGENEN aRBEITSALLTAG</vt:lpstr>
      <vt:lpstr>Über Arbeitsabläufe sprechen</vt:lpstr>
      <vt:lpstr>Schwierigkeiten im job</vt:lpstr>
      <vt:lpstr>Gründe für unzufriedenheit im beruf</vt:lpstr>
      <vt:lpstr>Womit sind sie in ihrem job zufrieden? Womit sind sie unzufrieden?  Was könnten SIE TUN, um die situation zu verbessern?</vt:lpstr>
      <vt:lpstr>Zwischen Beruf und Familie</vt:lpstr>
      <vt:lpstr>Kinderbetreuung</vt:lpstr>
      <vt:lpstr>Welches wort passt am besten? Vervollständigen SIE DIE sätze.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Beruf und Familie</dc:title>
  <dc:creator>Merve Türüdü</dc:creator>
  <cp:lastModifiedBy>Muhamed Seljami</cp:lastModifiedBy>
  <cp:revision>6</cp:revision>
  <dcterms:created xsi:type="dcterms:W3CDTF">2024-01-26T14:39:16Z</dcterms:created>
  <dcterms:modified xsi:type="dcterms:W3CDTF">2024-02-02T13:35:30Z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0x010100FEC02C1F9D9DD041BB604A1E7409B6CC</vt:lpwstr>
  </property>
</Properties>
</file>